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x="18288000" cy="10287000"/>
  <p:notesSz cx="6858000" cy="9144000"/>
  <p:embeddedFontLst>
    <p:embeddedFont>
      <p:font typeface="Poppins Bold" charset="1" panose="00000800000000000000"/>
      <p:regular r:id="rId33"/>
    </p:embeddedFont>
    <p:embeddedFont>
      <p:font typeface="Montserrat Heavy Italics" charset="1" panose="00000A00000000000000"/>
      <p:regular r:id="rId34"/>
    </p:embeddedFont>
    <p:embeddedFont>
      <p:font typeface="The Youngest Serif" charset="1" panose="00000500000000000000"/>
      <p:regular r:id="rId35"/>
    </p:embeddedFont>
    <p:embeddedFont>
      <p:font typeface="League Spartan" charset="1" panose="00000800000000000000"/>
      <p:regular r:id="rId36"/>
    </p:embeddedFont>
    <p:embeddedFont>
      <p:font typeface="Roboto Condensed" charset="1" panose="02000000000000000000"/>
      <p:regular r:id="rId37"/>
    </p:embeddedFont>
    <p:embeddedFont>
      <p:font typeface="Montaser Arabic Bold" charset="1" panose="00000800000000000000"/>
      <p:regular r:id="rId38"/>
    </p:embeddedFont>
    <p:embeddedFont>
      <p:font typeface="Poppins" charset="1" panose="00000500000000000000"/>
      <p:regular r:id="rId39"/>
    </p:embeddedFont>
    <p:embeddedFont>
      <p:font typeface="Codec Pro Bold" charset="1" panose="00000600000000000000"/>
      <p:regular r:id="rId40"/>
    </p:embeddedFont>
    <p:embeddedFont>
      <p:font typeface="Trocchi" charset="1" panose="00000500000000000000"/>
      <p:regular r:id="rId41"/>
    </p:embeddedFont>
    <p:embeddedFont>
      <p:font typeface="Open Sans 1 Bold" charset="1" panose="00000000000000000000"/>
      <p:regular r:id="rId42"/>
    </p:embeddedFont>
    <p:embeddedFont>
      <p:font typeface="Bree Serif" charset="1" panose="02000503040000020004"/>
      <p:regular r:id="rId43"/>
    </p:embeddedFont>
    <p:embeddedFont>
      <p:font typeface="Poppins Bold Italics" charset="1" panose="00000800000000000000"/>
      <p:regular r:id="rId44"/>
    </p:embeddedFont>
    <p:embeddedFont>
      <p:font typeface="Montserrat Ultra-Bold Italics" charset="1" panose="00000900000000000000"/>
      <p:regular r:id="rId45"/>
    </p:embeddedFont>
    <p:embeddedFont>
      <p:font typeface="Open Sans 2 Bold Italics" charset="1" panose="020B0806030504020204"/>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jpeg" Type="http://schemas.openxmlformats.org/officeDocument/2006/relationships/image"/><Relationship Id="rId11" Target="../media/image17.jpeg" Type="http://schemas.openxmlformats.org/officeDocument/2006/relationships/image"/><Relationship Id="rId12" Target="../media/image18.jpeg" Type="http://schemas.openxmlformats.org/officeDocument/2006/relationships/image"/><Relationship Id="rId13" Target="../media/image19.jpeg" Type="http://schemas.openxmlformats.org/officeDocument/2006/relationships/image"/><Relationship Id="rId14" Target="../media/image20.png" Type="http://schemas.openxmlformats.org/officeDocument/2006/relationships/image"/><Relationship Id="rId15" Target="../media/image21.svg" Type="http://schemas.openxmlformats.org/officeDocument/2006/relationships/image"/><Relationship Id="rId16" Target="../media/image22.png" Type="http://schemas.openxmlformats.org/officeDocument/2006/relationships/image"/><Relationship Id="rId17" Target="../media/image23.svg" Type="http://schemas.openxmlformats.org/officeDocument/2006/relationships/image"/><Relationship Id="rId2" Target="../media/image8.png" Type="http://schemas.openxmlformats.org/officeDocument/2006/relationships/image"/><Relationship Id="rId3" Target="../media/image9.svg" Type="http://schemas.openxmlformats.org/officeDocument/2006/relationships/image"/><Relationship Id="rId4" Target="../media/image10.png" Type="http://schemas.openxmlformats.org/officeDocument/2006/relationships/image"/><Relationship Id="rId5" Target="../media/image11.jpeg" Type="http://schemas.openxmlformats.org/officeDocument/2006/relationships/image"/><Relationship Id="rId6" Target="../media/image12.jpeg" Type="http://schemas.openxmlformats.org/officeDocument/2006/relationships/image"/><Relationship Id="rId7" Target="../media/image13.jpeg" Type="http://schemas.openxmlformats.org/officeDocument/2006/relationships/image"/><Relationship Id="rId8" Target="../media/image14.jpeg" Type="http://schemas.openxmlformats.org/officeDocument/2006/relationships/image"/><Relationship Id="rId9" Target="../media/image1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png" Type="http://schemas.openxmlformats.org/officeDocument/2006/relationships/image"/><Relationship Id="rId4" Target="../media/image26.jpe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0.png" Type="http://schemas.openxmlformats.org/officeDocument/2006/relationships/image"/><Relationship Id="rId11" Target="../media/image31.svg" Type="http://schemas.openxmlformats.org/officeDocument/2006/relationships/image"/><Relationship Id="rId12" Target="https://twitter.com/dinkeskalteng" TargetMode="External" Type="http://schemas.openxmlformats.org/officeDocument/2006/relationships/hyperlink"/><Relationship Id="rId13" Target="../media/image32.png" Type="http://schemas.openxmlformats.org/officeDocument/2006/relationships/image"/><Relationship Id="rId14" Target="../media/image33.svg" Type="http://schemas.openxmlformats.org/officeDocument/2006/relationships/image"/><Relationship Id="rId15" Target="https://www.tiktok.com/@dinkesprovkalteng" TargetMode="External" Type="http://schemas.openxmlformats.org/officeDocument/2006/relationships/hyperlink"/><Relationship Id="rId16" Target="../media/image34.png" Type="http://schemas.openxmlformats.org/officeDocument/2006/relationships/image"/><Relationship Id="rId17" Target="../media/image35.svg" Type="http://schemas.openxmlformats.org/officeDocument/2006/relationships/image"/><Relationship Id="rId18" Target="https://www.instagram.com/dinkesprovkalteng/" TargetMode="External" Type="http://schemas.openxmlformats.org/officeDocument/2006/relationships/hyperlink"/><Relationship Id="rId19" Target="https://www.youtube.com/@Dinkesprovkalteng" TargetMode="External" Type="http://schemas.openxmlformats.org/officeDocument/2006/relationships/hyperlink"/><Relationship Id="rId2" Target="../media/image8.png" Type="http://schemas.openxmlformats.org/officeDocument/2006/relationships/image"/><Relationship Id="rId20" Target="../media/image36.png" Type="http://schemas.openxmlformats.org/officeDocument/2006/relationships/image"/><Relationship Id="rId21" Target="../media/image37.svg" Type="http://schemas.openxmlformats.org/officeDocument/2006/relationships/image"/><Relationship Id="rId3" Target="../media/image9.svg" Type="http://schemas.openxmlformats.org/officeDocument/2006/relationships/image"/><Relationship Id="rId4" Target="../media/image27.png" Type="http://schemas.openxmlformats.org/officeDocument/2006/relationships/image"/><Relationship Id="rId5" Target="https://dinkes.kalteng.go.id" TargetMode="External" Type="http://schemas.openxmlformats.org/officeDocument/2006/relationships/hyperlink"/><Relationship Id="rId6" Target="https://dinkes.kalteng.go.id/ppid_old/" TargetMode="External" Type="http://schemas.openxmlformats.org/officeDocument/2006/relationships/hyperlink"/><Relationship Id="rId7" Target="../media/image28.png" Type="http://schemas.openxmlformats.org/officeDocument/2006/relationships/image"/><Relationship Id="rId8" Target="../media/image29.svg" Type="http://schemas.openxmlformats.org/officeDocument/2006/relationships/image"/><Relationship Id="rId9" Target="https://www.facebook.com/Dinkes.Prov.Kalteng/" TargetMode="External" Type="http://schemas.openxmlformats.org/officeDocument/2006/relationships/hyperlink"/></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4.png" Type="http://schemas.openxmlformats.org/officeDocument/2006/relationships/image"/><Relationship Id="rId2" Target="../media/image8.png" Type="http://schemas.openxmlformats.org/officeDocument/2006/relationships/image"/><Relationship Id="rId3" Target="../media/image9.svg" Type="http://schemas.openxmlformats.org/officeDocument/2006/relationships/image"/><Relationship Id="rId4" Target="../media/image38.png" Type="http://schemas.openxmlformats.org/officeDocument/2006/relationships/image"/><Relationship Id="rId5" Target="../media/image39.png" Type="http://schemas.openxmlformats.org/officeDocument/2006/relationships/image"/><Relationship Id="rId6" Target="../media/image40.png" Type="http://schemas.openxmlformats.org/officeDocument/2006/relationships/image"/><Relationship Id="rId7" Target="../media/image41.png" Type="http://schemas.openxmlformats.org/officeDocument/2006/relationships/image"/><Relationship Id="rId8" Target="../media/image42.png" Type="http://schemas.openxmlformats.org/officeDocument/2006/relationships/image"/><Relationship Id="rId9" Target="../media/image43.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45.png" Type="http://schemas.openxmlformats.org/officeDocument/2006/relationships/image"/><Relationship Id="rId5" Target="../media/image46.png" Type="http://schemas.openxmlformats.org/officeDocument/2006/relationships/image"/><Relationship Id="rId6" Target="../media/image47.png" Type="http://schemas.openxmlformats.org/officeDocument/2006/relationships/image"/><Relationship Id="rId7" Target="../media/image48.png" Type="http://schemas.openxmlformats.org/officeDocument/2006/relationships/image"/><Relationship Id="rId8" Target="../media/image49.png" Type="http://schemas.openxmlformats.org/officeDocument/2006/relationships/image"/><Relationship Id="rId9" Target="../media/image50.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 Id="rId3" Target="../media/image52.png" Type="http://schemas.openxmlformats.org/officeDocument/2006/relationships/image"/><Relationship Id="rId4" Target="../media/image53.png" Type="http://schemas.openxmlformats.org/officeDocument/2006/relationships/image"/><Relationship Id="rId5" Target="../media/image54.png" Type="http://schemas.openxmlformats.org/officeDocument/2006/relationships/image"/><Relationship Id="rId6" Target="../media/image55.png" Type="http://schemas.openxmlformats.org/officeDocument/2006/relationships/image"/><Relationship Id="rId7" Target="../media/image56.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7.jpeg" Type="http://schemas.openxmlformats.org/officeDocument/2006/relationships/image"/><Relationship Id="rId3" Target="../media/image58.jpeg" Type="http://schemas.openxmlformats.org/officeDocument/2006/relationships/image"/><Relationship Id="rId4" Target="../media/image59.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60.png" Type="http://schemas.openxmlformats.org/officeDocument/2006/relationships/image"/><Relationship Id="rId5" Target="../media/image61.svg" Type="http://schemas.openxmlformats.org/officeDocument/2006/relationships/image"/><Relationship Id="rId6" Target="../media/image62.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3.jpeg" Type="http://schemas.openxmlformats.org/officeDocument/2006/relationships/image"/><Relationship Id="rId3" Target="../media/image8.png" Type="http://schemas.openxmlformats.org/officeDocument/2006/relationships/image"/><Relationship Id="rId4" Target="../media/image9.svg" Type="http://schemas.openxmlformats.org/officeDocument/2006/relationships/image"/><Relationship Id="rId5" Target="../media/image64.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5.jpeg" Type="http://schemas.openxmlformats.org/officeDocument/2006/relationships/image"/><Relationship Id="rId3" Target="../media/image8.png" Type="http://schemas.openxmlformats.org/officeDocument/2006/relationships/image"/><Relationship Id="rId4" Target="../media/image9.svg" Type="http://schemas.openxmlformats.org/officeDocument/2006/relationships/image"/><Relationship Id="rId5" Target="../media/image66.jpeg" Type="http://schemas.openxmlformats.org/officeDocument/2006/relationships/image"/><Relationship Id="rId6" Target="../media/image67.jpeg" Type="http://schemas.openxmlformats.org/officeDocument/2006/relationships/image"/><Relationship Id="rId7" Target="../media/image68.jpeg" Type="http://schemas.openxmlformats.org/officeDocument/2006/relationships/image"/><Relationship Id="rId8" Target="../media/image69.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70.png" Type="http://schemas.openxmlformats.org/officeDocument/2006/relationships/image"/><Relationship Id="rId5" Target="../media/image71.jpeg" Type="http://schemas.openxmlformats.org/officeDocument/2006/relationships/image"/><Relationship Id="rId6" Target="../media/image72.png" Type="http://schemas.openxmlformats.org/officeDocument/2006/relationships/image"/><Relationship Id="rId7" Target="../media/image73.svg" Type="http://schemas.openxmlformats.org/officeDocument/2006/relationships/image"/><Relationship Id="rId8" Target="https://taplink.cc/dinkesprovkalteng" TargetMode="External" Type="http://schemas.openxmlformats.org/officeDocument/2006/relationships/hyperlink"/></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https://sites.google.com/view/bidang-mutu-uptlabkeskal?usp=sharing" TargetMode="External" Type="http://schemas.openxmlformats.org/officeDocument/2006/relationships/hyperlink"/><Relationship Id="rId5" Target="../media/image74.png" Type="http://schemas.openxmlformats.org/officeDocument/2006/relationships/image"/><Relationship Id="rId6" Target="../media/image75.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76.png" Type="http://schemas.openxmlformats.org/officeDocument/2006/relationships/image"/><Relationship Id="rId5" Target="../media/image77.png" Type="http://schemas.openxmlformats.org/officeDocument/2006/relationships/image"/><Relationship Id="rId6" Target="../media/image78.png" Type="http://schemas.openxmlformats.org/officeDocument/2006/relationships/image"/><Relationship Id="rId7" Target="https://s.id/LabkesmasKalteng" TargetMode="External" Type="http://schemas.openxmlformats.org/officeDocument/2006/relationships/hyperlink"/></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9.jpeg" Type="http://schemas.openxmlformats.org/officeDocument/2006/relationships/image"/><Relationship Id="rId3" Target="../media/image8.png" Type="http://schemas.openxmlformats.org/officeDocument/2006/relationships/image"/><Relationship Id="rId4" Target="../media/image9.svg" Type="http://schemas.openxmlformats.org/officeDocument/2006/relationships/image"/><Relationship Id="rId5" Target="../media/image80.png" Type="http://schemas.openxmlformats.org/officeDocument/2006/relationships/image"/><Relationship Id="rId6" Target="../media/image81.png" Type="http://schemas.openxmlformats.org/officeDocument/2006/relationships/image"/><Relationship Id="rId7" Target="../media/image82.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9.jpeg" Type="http://schemas.openxmlformats.org/officeDocument/2006/relationships/image"/><Relationship Id="rId3" Target="../media/image8.png" Type="http://schemas.openxmlformats.org/officeDocument/2006/relationships/image"/><Relationship Id="rId4" Target="../media/image9.svg" Type="http://schemas.openxmlformats.org/officeDocument/2006/relationships/image"/><Relationship Id="rId5" Target="../media/image83.png" Type="http://schemas.openxmlformats.org/officeDocument/2006/relationships/image"/><Relationship Id="rId6" Target="../media/image84.png" Type="http://schemas.openxmlformats.org/officeDocument/2006/relationships/image"/><Relationship Id="rId7" Target="../media/image85.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86.png" Type="http://schemas.openxmlformats.org/officeDocument/2006/relationships/image"/><Relationship Id="rId5" Target="../media/image87.png" Type="http://schemas.openxmlformats.org/officeDocument/2006/relationships/image"/><Relationship Id="rId6" Target="../media/image88.jpeg" Type="http://schemas.openxmlformats.org/officeDocument/2006/relationships/image"/><Relationship Id="rId7" Target="../media/image89.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90.png" Type="http://schemas.openxmlformats.org/officeDocument/2006/relationships/image"/><Relationship Id="rId5" Target="../media/image91.png" Type="http://schemas.openxmlformats.org/officeDocument/2006/relationships/image"/><Relationship Id="rId6" Target="../media/image92.png" Type="http://schemas.openxmlformats.org/officeDocument/2006/relationships/image"/><Relationship Id="rId7" Target="../media/image93.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94.jpeg" Type="http://schemas.openxmlformats.org/officeDocument/2006/relationships/image"/><Relationship Id="rId5" Target="../media/image95.jpeg" Type="http://schemas.openxmlformats.org/officeDocument/2006/relationships/image"/><Relationship Id="rId6" Target="../media/image96.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97.png" Type="http://schemas.openxmlformats.org/officeDocument/2006/relationships/image"/><Relationship Id="rId5" Target="../media/image98.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99.jpeg" Type="http://schemas.openxmlformats.org/officeDocument/2006/relationships/image"/><Relationship Id="rId5" Target="../media/image100.jpeg" Type="http://schemas.openxmlformats.org/officeDocument/2006/relationships/image"/><Relationship Id="rId6" Target="../media/image101.jpeg" Type="http://schemas.openxmlformats.org/officeDocument/2006/relationships/image"/><Relationship Id="rId7" Target="../media/image102.jpe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svg" Type="http://schemas.openxmlformats.org/officeDocument/2006/relationships/image"/><Relationship Id="rId4" Target="../media/image103.jpeg" Type="http://schemas.openxmlformats.org/officeDocument/2006/relationships/image"/><Relationship Id="rId5" Target="../media/image104.jpeg" Type="http://schemas.openxmlformats.org/officeDocument/2006/relationships/image"/><Relationship Id="rId6" Target="../media/image105.jpeg" Type="http://schemas.openxmlformats.org/officeDocument/2006/relationships/image"/><Relationship Id="rId7" Target="../media/image106.jpe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7.jpeg" Type="http://schemas.openxmlformats.org/officeDocument/2006/relationships/image"/><Relationship Id="rId3" Target="../media/image8.png" Type="http://schemas.openxmlformats.org/officeDocument/2006/relationships/image"/><Relationship Id="rId4" Target="../media/image9.svg" Type="http://schemas.openxmlformats.org/officeDocument/2006/relationships/image"/><Relationship Id="rId5" Target="../media/image108.png" Type="http://schemas.openxmlformats.org/officeDocument/2006/relationships/image"/><Relationship Id="rId6" Target="../media/image7.png" Type="http://schemas.openxmlformats.org/officeDocument/2006/relationships/image"/><Relationship Id="rId7" Target="../media/image10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5571845" y="-1933315"/>
            <a:ext cx="12962733" cy="12962733"/>
            <a:chOff x="0" y="0"/>
            <a:chExt cx="6350000" cy="6350000"/>
          </a:xfrm>
        </p:grpSpPr>
        <p:sp>
          <p:nvSpPr>
            <p:cNvPr name="Freeform 3" id="3"/>
            <p:cNvSpPr/>
            <p:nvPr/>
          </p:nvSpPr>
          <p:spPr>
            <a:xfrm flipH="false" flipV="false" rot="0">
              <a:off x="-95377" y="-95377"/>
              <a:ext cx="6540754" cy="6540754"/>
            </a:xfrm>
            <a:custGeom>
              <a:avLst/>
              <a:gdLst/>
              <a:ahLst/>
              <a:cxnLst/>
              <a:rect r="r" b="b" t="t" l="l"/>
              <a:pathLst>
                <a:path h="6540754" w="6540754">
                  <a:moveTo>
                    <a:pt x="6540754" y="0"/>
                  </a:moveTo>
                  <a:lnTo>
                    <a:pt x="0" y="6540754"/>
                  </a:lnTo>
                  <a:lnTo>
                    <a:pt x="6540754" y="6540754"/>
                  </a:lnTo>
                  <a:close/>
                </a:path>
              </a:pathLst>
            </a:custGeom>
            <a:blipFill>
              <a:blip r:embed="rId2"/>
              <a:stretch>
                <a:fillRect l="-20729" t="0" r="-89797" b="0"/>
              </a:stretch>
            </a:blipFill>
          </p:spPr>
        </p:sp>
      </p:grpSp>
      <p:grpSp>
        <p:nvGrpSpPr>
          <p:cNvPr name="Group 4" id="4"/>
          <p:cNvGrpSpPr/>
          <p:nvPr/>
        </p:nvGrpSpPr>
        <p:grpSpPr>
          <a:xfrm rot="-2700000">
            <a:off x="2023374" y="8628063"/>
            <a:ext cx="4802710" cy="4802710"/>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4F4F4"/>
            </a:solidFill>
          </p:spPr>
        </p:sp>
        <p:sp>
          <p:nvSpPr>
            <p:cNvPr name="TextBox 6" id="6"/>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7" id="7"/>
          <p:cNvGrpSpPr/>
          <p:nvPr/>
        </p:nvGrpSpPr>
        <p:grpSpPr>
          <a:xfrm rot="-2700000">
            <a:off x="11844164" y="-3447868"/>
            <a:ext cx="4802710" cy="4802710"/>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9" id="9"/>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10" id="10"/>
          <p:cNvGrpSpPr/>
          <p:nvPr/>
        </p:nvGrpSpPr>
        <p:grpSpPr>
          <a:xfrm rot="-2700000">
            <a:off x="-472116" y="8263609"/>
            <a:ext cx="4802710" cy="4802710"/>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12" id="12"/>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13" id="13"/>
          <p:cNvGrpSpPr/>
          <p:nvPr/>
        </p:nvGrpSpPr>
        <p:grpSpPr>
          <a:xfrm rot="-2700000">
            <a:off x="14876362" y="-2204368"/>
            <a:ext cx="4802710" cy="4802710"/>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5" id="15"/>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16" id="16"/>
          <p:cNvGrpSpPr/>
          <p:nvPr/>
        </p:nvGrpSpPr>
        <p:grpSpPr>
          <a:xfrm rot="-2700000">
            <a:off x="2045097" y="9507110"/>
            <a:ext cx="4802710" cy="4802710"/>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8" id="18"/>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19" id="19"/>
          <p:cNvGrpSpPr/>
          <p:nvPr/>
        </p:nvGrpSpPr>
        <p:grpSpPr>
          <a:xfrm rot="-2700000">
            <a:off x="11844164" y="-4057466"/>
            <a:ext cx="4802710" cy="4802710"/>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38100" cap="sq">
              <a:solidFill>
                <a:srgbClr val="FFFFFF"/>
              </a:solidFill>
              <a:prstDash val="solid"/>
              <a:miter/>
            </a:ln>
          </p:spPr>
        </p:sp>
        <p:sp>
          <p:nvSpPr>
            <p:cNvPr name="TextBox 21" id="21"/>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22" id="22"/>
          <p:cNvGrpSpPr/>
          <p:nvPr/>
        </p:nvGrpSpPr>
        <p:grpSpPr>
          <a:xfrm rot="-2700000">
            <a:off x="2045097" y="10075771"/>
            <a:ext cx="4802710" cy="4802710"/>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38100" cap="sq">
              <a:solidFill>
                <a:srgbClr val="FFFFFF"/>
              </a:solidFill>
              <a:prstDash val="solid"/>
              <a:miter/>
            </a:ln>
          </p:spPr>
        </p:sp>
        <p:sp>
          <p:nvSpPr>
            <p:cNvPr name="TextBox 24" id="24"/>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25" id="25"/>
          <p:cNvGrpSpPr/>
          <p:nvPr/>
        </p:nvGrpSpPr>
        <p:grpSpPr>
          <a:xfrm rot="-2700000">
            <a:off x="14876362" y="-3233068"/>
            <a:ext cx="4802710" cy="4802710"/>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38100" cap="sq">
              <a:solidFill>
                <a:srgbClr val="FFFFFF"/>
              </a:solidFill>
              <a:prstDash val="solid"/>
              <a:miter/>
            </a:ln>
          </p:spPr>
        </p:sp>
        <p:sp>
          <p:nvSpPr>
            <p:cNvPr name="TextBox 27" id="27"/>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28" id="28"/>
          <p:cNvGrpSpPr/>
          <p:nvPr/>
        </p:nvGrpSpPr>
        <p:grpSpPr>
          <a:xfrm rot="-2700000">
            <a:off x="-472116" y="8912205"/>
            <a:ext cx="4802710" cy="4802710"/>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38100" cap="sq">
              <a:solidFill>
                <a:srgbClr val="FFFFFF"/>
              </a:solidFill>
              <a:prstDash val="solid"/>
              <a:miter/>
            </a:ln>
          </p:spPr>
        </p:sp>
        <p:sp>
          <p:nvSpPr>
            <p:cNvPr name="TextBox 30" id="30"/>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TextBox 31" id="31"/>
          <p:cNvSpPr txBox="true"/>
          <p:nvPr/>
        </p:nvSpPr>
        <p:spPr>
          <a:xfrm rot="0">
            <a:off x="581925" y="1837048"/>
            <a:ext cx="10270808" cy="1634490"/>
          </a:xfrm>
          <a:prstGeom prst="rect">
            <a:avLst/>
          </a:prstGeom>
        </p:spPr>
        <p:txBody>
          <a:bodyPr anchor="t" rtlCol="false" tIns="0" lIns="0" bIns="0" rIns="0">
            <a:spAutoFit/>
          </a:bodyPr>
          <a:lstStyle/>
          <a:p>
            <a:pPr algn="just">
              <a:lnSpc>
                <a:spcPts val="6210"/>
              </a:lnSpc>
            </a:pPr>
            <a:r>
              <a:rPr lang="en-US" b="true" sz="5400">
                <a:solidFill>
                  <a:srgbClr val="000000"/>
                </a:solidFill>
                <a:latin typeface="Poppins Bold"/>
                <a:ea typeface="Poppins Bold"/>
                <a:cs typeface="Poppins Bold"/>
                <a:sym typeface="Poppins Bold"/>
              </a:rPr>
              <a:t>LAYANAN KETERBUKAAN</a:t>
            </a:r>
          </a:p>
          <a:p>
            <a:pPr algn="just">
              <a:lnSpc>
                <a:spcPts val="6210"/>
              </a:lnSpc>
            </a:pPr>
            <a:r>
              <a:rPr lang="en-US" b="true" sz="5400">
                <a:solidFill>
                  <a:srgbClr val="000000"/>
                </a:solidFill>
                <a:latin typeface="Poppins Bold"/>
                <a:ea typeface="Poppins Bold"/>
                <a:cs typeface="Poppins Bold"/>
                <a:sym typeface="Poppins Bold"/>
              </a:rPr>
              <a:t>INFORMASI PUBLIK</a:t>
            </a:r>
          </a:p>
        </p:txBody>
      </p:sp>
      <p:sp>
        <p:nvSpPr>
          <p:cNvPr name="TextBox 32" id="32"/>
          <p:cNvSpPr txBox="true"/>
          <p:nvPr/>
        </p:nvSpPr>
        <p:spPr>
          <a:xfrm rot="0">
            <a:off x="581925" y="3633251"/>
            <a:ext cx="10777934" cy="1527545"/>
          </a:xfrm>
          <a:prstGeom prst="rect">
            <a:avLst/>
          </a:prstGeom>
        </p:spPr>
        <p:txBody>
          <a:bodyPr anchor="t" rtlCol="false" tIns="0" lIns="0" bIns="0" rIns="0">
            <a:spAutoFit/>
          </a:bodyPr>
          <a:lstStyle/>
          <a:p>
            <a:pPr algn="just">
              <a:lnSpc>
                <a:spcPts val="5817"/>
              </a:lnSpc>
            </a:pPr>
            <a:r>
              <a:rPr lang="en-US" b="true" sz="5058">
                <a:solidFill>
                  <a:srgbClr val="21264D"/>
                </a:solidFill>
                <a:latin typeface="Poppins Bold"/>
                <a:ea typeface="Poppins Bold"/>
                <a:cs typeface="Poppins Bold"/>
                <a:sym typeface="Poppins Bold"/>
              </a:rPr>
              <a:t>DINAS KESEHATAN</a:t>
            </a:r>
          </a:p>
          <a:p>
            <a:pPr algn="just">
              <a:lnSpc>
                <a:spcPts val="5817"/>
              </a:lnSpc>
            </a:pPr>
            <a:r>
              <a:rPr lang="en-US" b="true" sz="5058">
                <a:solidFill>
                  <a:srgbClr val="21264D"/>
                </a:solidFill>
                <a:latin typeface="Poppins Bold"/>
                <a:ea typeface="Poppins Bold"/>
                <a:cs typeface="Poppins Bold"/>
                <a:sym typeface="Poppins Bold"/>
              </a:rPr>
              <a:t>PROVINSI KALIMANTAN TENGAH</a:t>
            </a:r>
          </a:p>
        </p:txBody>
      </p:sp>
      <p:sp>
        <p:nvSpPr>
          <p:cNvPr name="Freeform 33" id="33"/>
          <p:cNvSpPr/>
          <p:nvPr/>
        </p:nvSpPr>
        <p:spPr>
          <a:xfrm flipH="false" flipV="false" rot="0">
            <a:off x="12913799" y="3203409"/>
            <a:ext cx="5411002" cy="6527680"/>
          </a:xfrm>
          <a:custGeom>
            <a:avLst/>
            <a:gdLst/>
            <a:ahLst/>
            <a:cxnLst/>
            <a:rect r="r" b="b" t="t" l="l"/>
            <a:pathLst>
              <a:path h="6527680" w="5411002">
                <a:moveTo>
                  <a:pt x="0" y="0"/>
                </a:moveTo>
                <a:lnTo>
                  <a:pt x="5411001" y="0"/>
                </a:lnTo>
                <a:lnTo>
                  <a:pt x="5411001" y="6527680"/>
                </a:lnTo>
                <a:lnTo>
                  <a:pt x="0" y="6527680"/>
                </a:lnTo>
                <a:lnTo>
                  <a:pt x="0" y="0"/>
                </a:lnTo>
                <a:close/>
              </a:path>
            </a:pathLst>
          </a:custGeom>
          <a:blipFill>
            <a:blip r:embed="rId3"/>
            <a:stretch>
              <a:fillRect l="-40338" t="-6047" r="-52888" b="0"/>
            </a:stretch>
          </a:blipFill>
        </p:spPr>
      </p:sp>
      <p:grpSp>
        <p:nvGrpSpPr>
          <p:cNvPr name="Group 34" id="34"/>
          <p:cNvGrpSpPr/>
          <p:nvPr/>
        </p:nvGrpSpPr>
        <p:grpSpPr>
          <a:xfrm rot="0">
            <a:off x="620056" y="458198"/>
            <a:ext cx="8523944" cy="1141004"/>
            <a:chOff x="0" y="0"/>
            <a:chExt cx="11365259" cy="1521339"/>
          </a:xfrm>
        </p:grpSpPr>
        <p:sp>
          <p:nvSpPr>
            <p:cNvPr name="Freeform 35" id="35"/>
            <p:cNvSpPr/>
            <p:nvPr/>
          </p:nvSpPr>
          <p:spPr>
            <a:xfrm flipH="false" flipV="false" rot="0">
              <a:off x="9113559" y="279263"/>
              <a:ext cx="2251700" cy="984069"/>
            </a:xfrm>
            <a:custGeom>
              <a:avLst/>
              <a:gdLst/>
              <a:ahLst/>
              <a:cxnLst/>
              <a:rect r="r" b="b" t="t" l="l"/>
              <a:pathLst>
                <a:path h="984069" w="2251700">
                  <a:moveTo>
                    <a:pt x="0" y="0"/>
                  </a:moveTo>
                  <a:lnTo>
                    <a:pt x="2251700" y="0"/>
                  </a:lnTo>
                  <a:lnTo>
                    <a:pt x="2251700" y="984069"/>
                  </a:lnTo>
                  <a:lnTo>
                    <a:pt x="0" y="984069"/>
                  </a:lnTo>
                  <a:lnTo>
                    <a:pt x="0" y="0"/>
                  </a:lnTo>
                  <a:close/>
                </a:path>
              </a:pathLst>
            </a:custGeom>
            <a:blipFill>
              <a:blip r:embed="rId4"/>
              <a:stretch>
                <a:fillRect l="0" t="0" r="0" b="0"/>
              </a:stretch>
            </a:blipFill>
          </p:spPr>
        </p:sp>
        <p:sp>
          <p:nvSpPr>
            <p:cNvPr name="Freeform 36" id="36"/>
            <p:cNvSpPr/>
            <p:nvPr/>
          </p:nvSpPr>
          <p:spPr>
            <a:xfrm flipH="false" flipV="false" rot="0">
              <a:off x="6362553" y="276641"/>
              <a:ext cx="2354306" cy="894636"/>
            </a:xfrm>
            <a:custGeom>
              <a:avLst/>
              <a:gdLst/>
              <a:ahLst/>
              <a:cxnLst/>
              <a:rect r="r" b="b" t="t" l="l"/>
              <a:pathLst>
                <a:path h="894636" w="2354306">
                  <a:moveTo>
                    <a:pt x="0" y="0"/>
                  </a:moveTo>
                  <a:lnTo>
                    <a:pt x="2354305" y="0"/>
                  </a:lnTo>
                  <a:lnTo>
                    <a:pt x="2354305" y="894636"/>
                  </a:lnTo>
                  <a:lnTo>
                    <a:pt x="0" y="894636"/>
                  </a:lnTo>
                  <a:lnTo>
                    <a:pt x="0" y="0"/>
                  </a:lnTo>
                  <a:close/>
                </a:path>
              </a:pathLst>
            </a:custGeom>
            <a:blipFill>
              <a:blip r:embed="rId5"/>
              <a:stretch>
                <a:fillRect l="0" t="0" r="0" b="0"/>
              </a:stretch>
            </a:blipFill>
          </p:spPr>
        </p:sp>
        <p:sp>
          <p:nvSpPr>
            <p:cNvPr name="Freeform 37" id="37"/>
            <p:cNvSpPr/>
            <p:nvPr/>
          </p:nvSpPr>
          <p:spPr>
            <a:xfrm flipH="false" flipV="false" rot="0">
              <a:off x="0" y="64921"/>
              <a:ext cx="1075658" cy="1456418"/>
            </a:xfrm>
            <a:custGeom>
              <a:avLst/>
              <a:gdLst/>
              <a:ahLst/>
              <a:cxnLst/>
              <a:rect r="r" b="b" t="t" l="l"/>
              <a:pathLst>
                <a:path h="1456418" w="1075658">
                  <a:moveTo>
                    <a:pt x="0" y="0"/>
                  </a:moveTo>
                  <a:lnTo>
                    <a:pt x="1075658" y="0"/>
                  </a:lnTo>
                  <a:lnTo>
                    <a:pt x="1075658" y="1456418"/>
                  </a:lnTo>
                  <a:lnTo>
                    <a:pt x="0" y="1456418"/>
                  </a:lnTo>
                  <a:lnTo>
                    <a:pt x="0" y="0"/>
                  </a:lnTo>
                  <a:close/>
                </a:path>
              </a:pathLst>
            </a:custGeom>
            <a:blipFill>
              <a:blip r:embed="rId6"/>
              <a:stretch>
                <a:fillRect l="-52625" t="0" r="-50980" b="0"/>
              </a:stretch>
            </a:blipFill>
          </p:spPr>
        </p:sp>
        <p:sp>
          <p:nvSpPr>
            <p:cNvPr name="Freeform 38" id="38"/>
            <p:cNvSpPr/>
            <p:nvPr/>
          </p:nvSpPr>
          <p:spPr>
            <a:xfrm flipH="false" flipV="false" rot="0">
              <a:off x="3528728" y="0"/>
              <a:ext cx="2433640" cy="1495256"/>
            </a:xfrm>
            <a:custGeom>
              <a:avLst/>
              <a:gdLst/>
              <a:ahLst/>
              <a:cxnLst/>
              <a:rect r="r" b="b" t="t" l="l"/>
              <a:pathLst>
                <a:path h="1495256" w="2433640">
                  <a:moveTo>
                    <a:pt x="0" y="0"/>
                  </a:moveTo>
                  <a:lnTo>
                    <a:pt x="2433640" y="0"/>
                  </a:lnTo>
                  <a:lnTo>
                    <a:pt x="2433640" y="1495256"/>
                  </a:lnTo>
                  <a:lnTo>
                    <a:pt x="0" y="1495256"/>
                  </a:lnTo>
                  <a:lnTo>
                    <a:pt x="0" y="0"/>
                  </a:lnTo>
                  <a:close/>
                </a:path>
              </a:pathLst>
            </a:custGeom>
            <a:blipFill>
              <a:blip r:embed="rId7"/>
              <a:stretch>
                <a:fillRect l="0" t="-22985" r="0" b="-39772"/>
              </a:stretch>
            </a:blipFill>
          </p:spPr>
        </p:sp>
        <p:sp>
          <p:nvSpPr>
            <p:cNvPr name="TextBox 39" id="39"/>
            <p:cNvSpPr txBox="true"/>
            <p:nvPr/>
          </p:nvSpPr>
          <p:spPr>
            <a:xfrm rot="0">
              <a:off x="1078582" y="298313"/>
              <a:ext cx="2567868" cy="917681"/>
            </a:xfrm>
            <a:prstGeom prst="rect">
              <a:avLst/>
            </a:prstGeom>
          </p:spPr>
          <p:txBody>
            <a:bodyPr anchor="t" rtlCol="false" tIns="0" lIns="0" bIns="0" rIns="0">
              <a:spAutoFit/>
            </a:bodyPr>
            <a:lstStyle/>
            <a:p>
              <a:pPr algn="l">
                <a:lnSpc>
                  <a:spcPts val="2753"/>
                </a:lnSpc>
              </a:pPr>
              <a:r>
                <a:rPr lang="en-US" b="true" sz="2458" i="true">
                  <a:solidFill>
                    <a:srgbClr val="5271FF"/>
                  </a:solidFill>
                  <a:latin typeface="Montserrat Heavy Italics"/>
                  <a:ea typeface="Montserrat Heavy Italics"/>
                  <a:cs typeface="Montserrat Heavy Italics"/>
                  <a:sym typeface="Montserrat Heavy Italics"/>
                </a:rPr>
                <a:t>DINKES</a:t>
              </a:r>
            </a:p>
            <a:p>
              <a:pPr algn="l">
                <a:lnSpc>
                  <a:spcPts val="2753"/>
                </a:lnSpc>
              </a:pPr>
              <a:r>
                <a:rPr lang="en-US" b="true" sz="2458" i="true">
                  <a:solidFill>
                    <a:srgbClr val="5271FF"/>
                  </a:solidFill>
                  <a:latin typeface="Montserrat Heavy Italics"/>
                  <a:ea typeface="Montserrat Heavy Italics"/>
                  <a:cs typeface="Montserrat Heavy Italics"/>
                  <a:sym typeface="Montserrat Heavy Italics"/>
                </a:rPr>
                <a:t>KALTENG</a:t>
              </a:r>
            </a:p>
          </p:txBody>
        </p:sp>
      </p:grpSp>
      <p:grpSp>
        <p:nvGrpSpPr>
          <p:cNvPr name="Group 40" id="40"/>
          <p:cNvGrpSpPr/>
          <p:nvPr/>
        </p:nvGrpSpPr>
        <p:grpSpPr>
          <a:xfrm rot="0">
            <a:off x="13591845" y="8633083"/>
            <a:ext cx="4420912" cy="1443959"/>
            <a:chOff x="0" y="0"/>
            <a:chExt cx="5894549" cy="1925278"/>
          </a:xfrm>
        </p:grpSpPr>
        <p:grpSp>
          <p:nvGrpSpPr>
            <p:cNvPr name="Group 41" id="41"/>
            <p:cNvGrpSpPr/>
            <p:nvPr/>
          </p:nvGrpSpPr>
          <p:grpSpPr>
            <a:xfrm rot="0">
              <a:off x="274306" y="403345"/>
              <a:ext cx="5151133" cy="1129233"/>
              <a:chOff x="0" y="0"/>
              <a:chExt cx="620853" cy="136104"/>
            </a:xfrm>
          </p:grpSpPr>
          <p:sp>
            <p:nvSpPr>
              <p:cNvPr name="Freeform 42" id="42"/>
              <p:cNvSpPr/>
              <p:nvPr/>
            </p:nvSpPr>
            <p:spPr>
              <a:xfrm flipH="false" flipV="false" rot="0">
                <a:off x="0" y="0"/>
                <a:ext cx="620853" cy="136104"/>
              </a:xfrm>
              <a:custGeom>
                <a:avLst/>
                <a:gdLst/>
                <a:ahLst/>
                <a:cxnLst/>
                <a:rect r="r" b="b" t="t" l="l"/>
                <a:pathLst>
                  <a:path h="136104" w="620853">
                    <a:moveTo>
                      <a:pt x="26712" y="0"/>
                    </a:moveTo>
                    <a:lnTo>
                      <a:pt x="594141" y="0"/>
                    </a:lnTo>
                    <a:cubicBezTo>
                      <a:pt x="608894" y="0"/>
                      <a:pt x="620853" y="11960"/>
                      <a:pt x="620853" y="26712"/>
                    </a:cubicBezTo>
                    <a:lnTo>
                      <a:pt x="620853" y="109391"/>
                    </a:lnTo>
                    <a:cubicBezTo>
                      <a:pt x="620853" y="116476"/>
                      <a:pt x="618039" y="123270"/>
                      <a:pt x="613029" y="128280"/>
                    </a:cubicBezTo>
                    <a:cubicBezTo>
                      <a:pt x="608020" y="133289"/>
                      <a:pt x="601226" y="136104"/>
                      <a:pt x="594141" y="136104"/>
                    </a:cubicBezTo>
                    <a:lnTo>
                      <a:pt x="26712" y="136104"/>
                    </a:lnTo>
                    <a:cubicBezTo>
                      <a:pt x="19628" y="136104"/>
                      <a:pt x="12833" y="133289"/>
                      <a:pt x="7824" y="128280"/>
                    </a:cubicBezTo>
                    <a:cubicBezTo>
                      <a:pt x="2814" y="123270"/>
                      <a:pt x="0" y="116476"/>
                      <a:pt x="0" y="109391"/>
                    </a:cubicBezTo>
                    <a:lnTo>
                      <a:pt x="0" y="26712"/>
                    </a:lnTo>
                    <a:cubicBezTo>
                      <a:pt x="0" y="19628"/>
                      <a:pt x="2814" y="12833"/>
                      <a:pt x="7824" y="7824"/>
                    </a:cubicBezTo>
                    <a:cubicBezTo>
                      <a:pt x="12833" y="2814"/>
                      <a:pt x="19628" y="0"/>
                      <a:pt x="26712" y="0"/>
                    </a:cubicBezTo>
                    <a:close/>
                  </a:path>
                </a:pathLst>
              </a:custGeom>
              <a:solidFill>
                <a:srgbClr val="5271FF"/>
              </a:solidFill>
              <a:ln w="28575" cap="sq">
                <a:solidFill>
                  <a:srgbClr val="FEFEFE"/>
                </a:solidFill>
                <a:prstDash val="solid"/>
                <a:miter/>
              </a:ln>
            </p:spPr>
          </p:sp>
          <p:sp>
            <p:nvSpPr>
              <p:cNvPr name="TextBox 43" id="43"/>
              <p:cNvSpPr txBox="true"/>
              <p:nvPr/>
            </p:nvSpPr>
            <p:spPr>
              <a:xfrm>
                <a:off x="0" y="9525"/>
                <a:ext cx="620853" cy="126579"/>
              </a:xfrm>
              <a:prstGeom prst="rect">
                <a:avLst/>
              </a:prstGeom>
            </p:spPr>
            <p:txBody>
              <a:bodyPr anchor="ctr" rtlCol="false" tIns="81195" lIns="81195" bIns="81195" rIns="81195"/>
              <a:lstStyle/>
              <a:p>
                <a:pPr algn="ctr">
                  <a:lnSpc>
                    <a:spcPts val="2158"/>
                  </a:lnSpc>
                </a:pPr>
              </a:p>
            </p:txBody>
          </p:sp>
        </p:grpSp>
        <p:grpSp>
          <p:nvGrpSpPr>
            <p:cNvPr name="Group 44" id="44"/>
            <p:cNvGrpSpPr/>
            <p:nvPr/>
          </p:nvGrpSpPr>
          <p:grpSpPr>
            <a:xfrm rot="0">
              <a:off x="274306" y="974053"/>
              <a:ext cx="5151133" cy="689587"/>
              <a:chOff x="0" y="0"/>
              <a:chExt cx="620853" cy="83114"/>
            </a:xfrm>
          </p:grpSpPr>
          <p:sp>
            <p:nvSpPr>
              <p:cNvPr name="Freeform 45" id="45"/>
              <p:cNvSpPr/>
              <p:nvPr/>
            </p:nvSpPr>
            <p:spPr>
              <a:xfrm flipH="false" flipV="false" rot="0">
                <a:off x="0" y="0"/>
                <a:ext cx="620853" cy="83114"/>
              </a:xfrm>
              <a:custGeom>
                <a:avLst/>
                <a:gdLst/>
                <a:ahLst/>
                <a:cxnLst/>
                <a:rect r="r" b="b" t="t" l="l"/>
                <a:pathLst>
                  <a:path h="83114" w="620853">
                    <a:moveTo>
                      <a:pt x="28767" y="0"/>
                    </a:moveTo>
                    <a:lnTo>
                      <a:pt x="592086" y="0"/>
                    </a:lnTo>
                    <a:cubicBezTo>
                      <a:pt x="607974" y="0"/>
                      <a:pt x="620853" y="12879"/>
                      <a:pt x="620853" y="28767"/>
                    </a:cubicBezTo>
                    <a:lnTo>
                      <a:pt x="620853" y="54347"/>
                    </a:lnTo>
                    <a:cubicBezTo>
                      <a:pt x="620853" y="61977"/>
                      <a:pt x="617823" y="69294"/>
                      <a:pt x="612428" y="74689"/>
                    </a:cubicBezTo>
                    <a:cubicBezTo>
                      <a:pt x="607033" y="80083"/>
                      <a:pt x="599716" y="83114"/>
                      <a:pt x="592086" y="83114"/>
                    </a:cubicBezTo>
                    <a:lnTo>
                      <a:pt x="28767" y="83114"/>
                    </a:lnTo>
                    <a:cubicBezTo>
                      <a:pt x="21138" y="83114"/>
                      <a:pt x="13821" y="80083"/>
                      <a:pt x="8426" y="74689"/>
                    </a:cubicBezTo>
                    <a:cubicBezTo>
                      <a:pt x="3031" y="69294"/>
                      <a:pt x="0" y="61977"/>
                      <a:pt x="0" y="54347"/>
                    </a:cubicBezTo>
                    <a:lnTo>
                      <a:pt x="0" y="28767"/>
                    </a:lnTo>
                    <a:cubicBezTo>
                      <a:pt x="0" y="21138"/>
                      <a:pt x="3031" y="13821"/>
                      <a:pt x="8426" y="8426"/>
                    </a:cubicBezTo>
                    <a:cubicBezTo>
                      <a:pt x="13821" y="3031"/>
                      <a:pt x="21138" y="0"/>
                      <a:pt x="28767" y="0"/>
                    </a:cubicBezTo>
                    <a:close/>
                  </a:path>
                </a:pathLst>
              </a:custGeom>
              <a:solidFill>
                <a:srgbClr val="FFFFFF"/>
              </a:solidFill>
              <a:ln w="28575" cap="sq">
                <a:solidFill>
                  <a:srgbClr val="FEFEFE"/>
                </a:solidFill>
                <a:prstDash val="solid"/>
                <a:miter/>
              </a:ln>
            </p:spPr>
          </p:sp>
          <p:sp>
            <p:nvSpPr>
              <p:cNvPr name="TextBox 46" id="46"/>
              <p:cNvSpPr txBox="true"/>
              <p:nvPr/>
            </p:nvSpPr>
            <p:spPr>
              <a:xfrm>
                <a:off x="0" y="9525"/>
                <a:ext cx="620853" cy="73589"/>
              </a:xfrm>
              <a:prstGeom prst="rect">
                <a:avLst/>
              </a:prstGeom>
            </p:spPr>
            <p:txBody>
              <a:bodyPr anchor="ctr" rtlCol="false" tIns="81195" lIns="81195" bIns="81195" rIns="81195"/>
              <a:lstStyle/>
              <a:p>
                <a:pPr algn="ctr">
                  <a:lnSpc>
                    <a:spcPts val="2158"/>
                  </a:lnSpc>
                </a:pPr>
              </a:p>
            </p:txBody>
          </p:sp>
        </p:grpSp>
        <p:sp>
          <p:nvSpPr>
            <p:cNvPr name="TextBox 47" id="47"/>
            <p:cNvSpPr txBox="true"/>
            <p:nvPr/>
          </p:nvSpPr>
          <p:spPr>
            <a:xfrm rot="0">
              <a:off x="303948" y="1023572"/>
              <a:ext cx="5240937" cy="559014"/>
            </a:xfrm>
            <a:prstGeom prst="rect">
              <a:avLst/>
            </a:prstGeom>
          </p:spPr>
          <p:txBody>
            <a:bodyPr anchor="t" rtlCol="false" tIns="0" lIns="0" bIns="0" rIns="0">
              <a:spAutoFit/>
            </a:bodyPr>
            <a:lstStyle/>
            <a:p>
              <a:pPr algn="ctr">
                <a:lnSpc>
                  <a:spcPts val="1640"/>
                </a:lnSpc>
              </a:pPr>
              <a:r>
                <a:rPr lang="en-US" sz="1426" spc="121">
                  <a:solidFill>
                    <a:srgbClr val="A65810"/>
                  </a:solidFill>
                  <a:latin typeface="The Youngest Serif"/>
                  <a:ea typeface="The Youngest Serif"/>
                  <a:cs typeface="The Youngest Serif"/>
                  <a:sym typeface="The Youngest Serif"/>
                </a:rPr>
                <a:t>Kepala Dinas Kesehatan</a:t>
              </a:r>
            </a:p>
            <a:p>
              <a:pPr algn="ctr">
                <a:lnSpc>
                  <a:spcPts val="1640"/>
                </a:lnSpc>
              </a:pPr>
              <a:r>
                <a:rPr lang="en-US" sz="1426" spc="121">
                  <a:solidFill>
                    <a:srgbClr val="A65810"/>
                  </a:solidFill>
                  <a:latin typeface="The Youngest Serif"/>
                  <a:ea typeface="The Youngest Serif"/>
                  <a:cs typeface="The Youngest Serif"/>
                  <a:sym typeface="The Youngest Serif"/>
                </a:rPr>
                <a:t>Provinsi Kalimantan Tengah</a:t>
              </a:r>
            </a:p>
          </p:txBody>
        </p:sp>
        <p:sp>
          <p:nvSpPr>
            <p:cNvPr name="TextBox 48" id="48"/>
            <p:cNvSpPr txBox="true"/>
            <p:nvPr/>
          </p:nvSpPr>
          <p:spPr>
            <a:xfrm rot="0">
              <a:off x="562180" y="590222"/>
              <a:ext cx="4724474" cy="290029"/>
            </a:xfrm>
            <a:prstGeom prst="rect">
              <a:avLst/>
            </a:prstGeom>
          </p:spPr>
          <p:txBody>
            <a:bodyPr anchor="t" rtlCol="false" tIns="0" lIns="0" bIns="0" rIns="0">
              <a:spAutoFit/>
            </a:bodyPr>
            <a:lstStyle/>
            <a:p>
              <a:pPr algn="ctr">
                <a:lnSpc>
                  <a:spcPts val="1577"/>
                </a:lnSpc>
              </a:pPr>
              <a:r>
                <a:rPr lang="en-US" sz="1643">
                  <a:solidFill>
                    <a:srgbClr val="FFFFFF"/>
                  </a:solidFill>
                  <a:latin typeface="League Spartan"/>
                  <a:ea typeface="League Spartan"/>
                  <a:cs typeface="League Spartan"/>
                  <a:sym typeface="League Spartan"/>
                </a:rPr>
                <a:t>Dr. dr. Suyuti Syamsul, MPPM</a:t>
              </a:r>
            </a:p>
          </p:txBody>
        </p:sp>
        <p:sp>
          <p:nvSpPr>
            <p:cNvPr name="Freeform 49" id="49"/>
            <p:cNvSpPr/>
            <p:nvPr/>
          </p:nvSpPr>
          <p:spPr>
            <a:xfrm flipH="false" flipV="false" rot="0">
              <a:off x="0" y="0"/>
              <a:ext cx="607896" cy="1914633"/>
            </a:xfrm>
            <a:custGeom>
              <a:avLst/>
              <a:gdLst/>
              <a:ahLst/>
              <a:cxnLst/>
              <a:rect r="r" b="b" t="t" l="l"/>
              <a:pathLst>
                <a:path h="1914633" w="607896">
                  <a:moveTo>
                    <a:pt x="0" y="0"/>
                  </a:moveTo>
                  <a:lnTo>
                    <a:pt x="607896" y="0"/>
                  </a:lnTo>
                  <a:lnTo>
                    <a:pt x="607896" y="1914633"/>
                  </a:lnTo>
                  <a:lnTo>
                    <a:pt x="0" y="1914633"/>
                  </a:lnTo>
                  <a:lnTo>
                    <a:pt x="0" y="0"/>
                  </a:lnTo>
                  <a:close/>
                </a:path>
              </a:pathLst>
            </a:custGeom>
            <a:blipFill>
              <a:blip r:embed="rId8"/>
              <a:stretch>
                <a:fillRect l="0" t="0" r="0" b="0"/>
              </a:stretch>
            </a:blipFill>
          </p:spPr>
        </p:sp>
        <p:sp>
          <p:nvSpPr>
            <p:cNvPr name="Freeform 50" id="50"/>
            <p:cNvSpPr/>
            <p:nvPr/>
          </p:nvSpPr>
          <p:spPr>
            <a:xfrm flipH="false" flipV="false" rot="0">
              <a:off x="5286653" y="10645"/>
              <a:ext cx="607896" cy="1914633"/>
            </a:xfrm>
            <a:custGeom>
              <a:avLst/>
              <a:gdLst/>
              <a:ahLst/>
              <a:cxnLst/>
              <a:rect r="r" b="b" t="t" l="l"/>
              <a:pathLst>
                <a:path h="1914633" w="607896">
                  <a:moveTo>
                    <a:pt x="0" y="0"/>
                  </a:moveTo>
                  <a:lnTo>
                    <a:pt x="607896" y="0"/>
                  </a:lnTo>
                  <a:lnTo>
                    <a:pt x="607896" y="1914633"/>
                  </a:lnTo>
                  <a:lnTo>
                    <a:pt x="0" y="1914633"/>
                  </a:lnTo>
                  <a:lnTo>
                    <a:pt x="0" y="0"/>
                  </a:lnTo>
                  <a:close/>
                </a:path>
              </a:pathLst>
            </a:custGeom>
            <a:blipFill>
              <a:blip r:embed="rId8"/>
              <a:stretch>
                <a:fillRect l="0" t="0" r="0" b="0"/>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5400000">
            <a:off x="-1748095" y="8334358"/>
            <a:ext cx="6794770" cy="7029681"/>
            <a:chOff x="0" y="0"/>
            <a:chExt cx="9059693" cy="9372909"/>
          </a:xfrm>
        </p:grpSpPr>
        <p:grpSp>
          <p:nvGrpSpPr>
            <p:cNvPr name="Group 3" id="3"/>
            <p:cNvGrpSpPr/>
            <p:nvPr/>
          </p:nvGrpSpPr>
          <p:grpSpPr>
            <a:xfrm rot="-2700000">
              <a:off x="1099575" y="2964119"/>
              <a:ext cx="5309215" cy="5309215"/>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4F4F4"/>
              </a:solidFill>
            </p:spPr>
          </p:sp>
          <p:sp>
            <p:nvSpPr>
              <p:cNvPr name="TextBox 5" id="5"/>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6" id="6"/>
            <p:cNvGrpSpPr/>
            <p:nvPr/>
          </p:nvGrpSpPr>
          <p:grpSpPr>
            <a:xfrm rot="-2700000">
              <a:off x="1919586" y="1099575"/>
              <a:ext cx="5309215" cy="5309215"/>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8" id="8"/>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9" id="9"/>
            <p:cNvGrpSpPr/>
            <p:nvPr/>
          </p:nvGrpSpPr>
          <p:grpSpPr>
            <a:xfrm rot="-2700000">
              <a:off x="1919586" y="2944532"/>
              <a:ext cx="5309215" cy="5309215"/>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1" id="11"/>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2" id="12"/>
            <p:cNvGrpSpPr/>
            <p:nvPr/>
          </p:nvGrpSpPr>
          <p:grpSpPr>
            <a:xfrm rot="-2700000">
              <a:off x="2582917" y="2944532"/>
              <a:ext cx="5309215" cy="5309215"/>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4" id="14"/>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5" id="15"/>
            <p:cNvGrpSpPr/>
            <p:nvPr/>
          </p:nvGrpSpPr>
          <p:grpSpPr>
            <a:xfrm rot="-2700000">
              <a:off x="2650903" y="1099575"/>
              <a:ext cx="5309215" cy="5309215"/>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7" id="17"/>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sp>
        <p:nvSpPr>
          <p:cNvPr name="Freeform 18" id="18"/>
          <p:cNvSpPr/>
          <p:nvPr/>
        </p:nvSpPr>
        <p:spPr>
          <a:xfrm flipH="false" flipV="false" rot="0">
            <a:off x="-3045964"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9" id="19"/>
          <p:cNvSpPr txBox="true"/>
          <p:nvPr/>
        </p:nvSpPr>
        <p:spPr>
          <a:xfrm rot="0">
            <a:off x="611636" y="464268"/>
            <a:ext cx="17130376" cy="2109672"/>
          </a:xfrm>
          <a:prstGeom prst="rect">
            <a:avLst/>
          </a:prstGeom>
        </p:spPr>
        <p:txBody>
          <a:bodyPr anchor="t" rtlCol="false" tIns="0" lIns="0" bIns="0" rIns="0">
            <a:spAutoFit/>
          </a:bodyPr>
          <a:lstStyle/>
          <a:p>
            <a:pPr algn="ctr">
              <a:lnSpc>
                <a:spcPts val="5411"/>
              </a:lnSpc>
            </a:pPr>
            <a:r>
              <a:rPr lang="en-US" b="true" sz="4664">
                <a:solidFill>
                  <a:srgbClr val="21264D"/>
                </a:solidFill>
                <a:latin typeface="Poppins Bold"/>
                <a:ea typeface="Poppins Bold"/>
                <a:cs typeface="Poppins Bold"/>
                <a:sym typeface="Poppins Bold"/>
              </a:rPr>
              <a:t>LATAR BELAKANG</a:t>
            </a:r>
          </a:p>
          <a:p>
            <a:pPr algn="ctr">
              <a:lnSpc>
                <a:spcPts val="5411"/>
              </a:lnSpc>
            </a:pPr>
            <a:r>
              <a:rPr lang="en-US" b="true" sz="4664">
                <a:solidFill>
                  <a:srgbClr val="21264D"/>
                </a:solidFill>
                <a:latin typeface="Poppins Bold"/>
                <a:ea typeface="Poppins Bold"/>
                <a:cs typeface="Poppins Bold"/>
                <a:sym typeface="Poppins Bold"/>
              </a:rPr>
              <a:t>PELAYANAN INFORMASI PUBLIK</a:t>
            </a:r>
          </a:p>
          <a:p>
            <a:pPr algn="ctr">
              <a:lnSpc>
                <a:spcPts val="5411"/>
              </a:lnSpc>
            </a:pPr>
            <a:r>
              <a:rPr lang="en-US" b="true" sz="4664">
                <a:solidFill>
                  <a:srgbClr val="21264D"/>
                </a:solidFill>
                <a:latin typeface="Poppins Bold"/>
                <a:ea typeface="Poppins Bold"/>
                <a:cs typeface="Poppins Bold"/>
                <a:sym typeface="Poppins Bold"/>
              </a:rPr>
              <a:t>DINAS KESEHATAN PROVINSI KALIMANTAN TENGAH</a:t>
            </a:r>
          </a:p>
        </p:txBody>
      </p:sp>
      <p:sp>
        <p:nvSpPr>
          <p:cNvPr name="TextBox 20" id="20"/>
          <p:cNvSpPr txBox="true"/>
          <p:nvPr/>
        </p:nvSpPr>
        <p:spPr>
          <a:xfrm rot="0">
            <a:off x="1392114" y="2800608"/>
            <a:ext cx="15428537" cy="5062220"/>
          </a:xfrm>
          <a:prstGeom prst="rect">
            <a:avLst/>
          </a:prstGeom>
        </p:spPr>
        <p:txBody>
          <a:bodyPr anchor="t" rtlCol="false" tIns="0" lIns="0" bIns="0" rIns="0">
            <a:spAutoFit/>
          </a:bodyPr>
          <a:lstStyle/>
          <a:p>
            <a:pPr algn="just" marL="690881" indent="-345440" lvl="1">
              <a:lnSpc>
                <a:spcPts val="4480"/>
              </a:lnSpc>
              <a:buFont typeface="Arial"/>
              <a:buChar char="•"/>
            </a:pPr>
            <a:r>
              <a:rPr lang="en-US" b="true" sz="3200">
                <a:solidFill>
                  <a:srgbClr val="21264D"/>
                </a:solidFill>
                <a:latin typeface="Poppins Bold"/>
                <a:ea typeface="Poppins Bold"/>
                <a:cs typeface="Poppins Bold"/>
                <a:sym typeface="Poppins Bold"/>
              </a:rPr>
              <a:t>Undang-undang K</a:t>
            </a:r>
            <a:r>
              <a:rPr lang="en-US" b="true" sz="3200">
                <a:solidFill>
                  <a:srgbClr val="21264D"/>
                </a:solidFill>
                <a:latin typeface="Poppins Bold"/>
                <a:ea typeface="Poppins Bold"/>
                <a:cs typeface="Poppins Bold"/>
                <a:sym typeface="Poppins Bold"/>
              </a:rPr>
              <a:t>eterbukaan Informasi Publik (UU KIP) Nomor 14 Tahun 2008.</a:t>
            </a:r>
          </a:p>
          <a:p>
            <a:pPr algn="just" marL="690881" indent="-345440" lvl="1">
              <a:lnSpc>
                <a:spcPts val="4480"/>
              </a:lnSpc>
              <a:buFont typeface="Arial"/>
              <a:buChar char="•"/>
            </a:pPr>
            <a:r>
              <a:rPr lang="en-US" b="true" sz="3200">
                <a:solidFill>
                  <a:srgbClr val="21264D"/>
                </a:solidFill>
                <a:latin typeface="Poppins Bold"/>
                <a:ea typeface="Poppins Bold"/>
                <a:cs typeface="Poppins Bold"/>
                <a:sym typeface="Poppins Bold"/>
              </a:rPr>
              <a:t>Peraturan Gubernur Provinsi Kalimantan Tengah Nomor 5 Tahun 2013 tentang Pelayanan Informasi Publik. </a:t>
            </a:r>
          </a:p>
          <a:p>
            <a:pPr algn="just" marL="690881" indent="-345440" lvl="1">
              <a:lnSpc>
                <a:spcPts val="4480"/>
              </a:lnSpc>
              <a:buFont typeface="Arial"/>
              <a:buChar char="•"/>
            </a:pPr>
            <a:r>
              <a:rPr lang="en-US" b="true" sz="3200">
                <a:solidFill>
                  <a:srgbClr val="21264D"/>
                </a:solidFill>
                <a:latin typeface="Poppins Bold"/>
                <a:ea typeface="Poppins Bold"/>
                <a:cs typeface="Poppins Bold"/>
                <a:sym typeface="Poppins Bold"/>
              </a:rPr>
              <a:t>Dinas Kesehatan Provinsi Kalimantan Tengah berkomitmen untuk mewujudkan pelayanan informasi yang cepat, transparan, dan mudah diakses.</a:t>
            </a:r>
          </a:p>
          <a:p>
            <a:pPr algn="just" marL="690881" indent="-345440" lvl="1">
              <a:lnSpc>
                <a:spcPts val="4480"/>
              </a:lnSpc>
              <a:buFont typeface="Arial"/>
              <a:buChar char="•"/>
            </a:pPr>
            <a:r>
              <a:rPr lang="en-US" b="true" sz="3200">
                <a:solidFill>
                  <a:srgbClr val="21264D"/>
                </a:solidFill>
                <a:latin typeface="Poppins Bold"/>
                <a:ea typeface="Poppins Bold"/>
                <a:cs typeface="Poppins Bold"/>
                <a:sym typeface="Poppins Bold"/>
              </a:rPr>
              <a:t>Inovasi dilakukan untuk menjawab tantangan era digital dan meningkatkan partisipasi masyarakat.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CCCCCC"/>
        </a:solidFill>
      </p:bgPr>
    </p:bg>
    <p:spTree>
      <p:nvGrpSpPr>
        <p:cNvPr id="1" name=""/>
        <p:cNvGrpSpPr/>
        <p:nvPr/>
      </p:nvGrpSpPr>
      <p:grpSpPr>
        <a:xfrm>
          <a:off x="0" y="0"/>
          <a:ext cx="0" cy="0"/>
          <a:chOff x="0" y="0"/>
          <a:chExt cx="0" cy="0"/>
        </a:xfrm>
      </p:grpSpPr>
      <p:grpSp>
        <p:nvGrpSpPr>
          <p:cNvPr name="Group 2" id="2"/>
          <p:cNvGrpSpPr/>
          <p:nvPr/>
        </p:nvGrpSpPr>
        <p:grpSpPr>
          <a:xfrm rot="0">
            <a:off x="-847312" y="209058"/>
            <a:ext cx="8011363" cy="1375453"/>
            <a:chOff x="0" y="0"/>
            <a:chExt cx="1326024" cy="227662"/>
          </a:xfrm>
        </p:grpSpPr>
        <p:sp>
          <p:nvSpPr>
            <p:cNvPr name="Freeform 3" id="3"/>
            <p:cNvSpPr/>
            <p:nvPr/>
          </p:nvSpPr>
          <p:spPr>
            <a:xfrm flipH="false" flipV="false" rot="0">
              <a:off x="0" y="0"/>
              <a:ext cx="1326024" cy="227662"/>
            </a:xfrm>
            <a:custGeom>
              <a:avLst/>
              <a:gdLst/>
              <a:ahLst/>
              <a:cxnLst/>
              <a:rect r="r" b="b" t="t" l="l"/>
              <a:pathLst>
                <a:path h="227662" w="1326024">
                  <a:moveTo>
                    <a:pt x="0" y="0"/>
                  </a:moveTo>
                  <a:lnTo>
                    <a:pt x="1326024" y="0"/>
                  </a:lnTo>
                  <a:lnTo>
                    <a:pt x="1326024" y="227662"/>
                  </a:lnTo>
                  <a:lnTo>
                    <a:pt x="0" y="227662"/>
                  </a:lnTo>
                  <a:close/>
                </a:path>
              </a:pathLst>
            </a:custGeom>
            <a:solidFill>
              <a:srgbClr val="C1FF72"/>
            </a:solidFill>
          </p:spPr>
        </p:sp>
        <p:sp>
          <p:nvSpPr>
            <p:cNvPr name="TextBox 4" id="4"/>
            <p:cNvSpPr txBox="true"/>
            <p:nvPr/>
          </p:nvSpPr>
          <p:spPr>
            <a:xfrm>
              <a:off x="0" y="-38100"/>
              <a:ext cx="1326024" cy="265762"/>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3076309"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321211" y="1749627"/>
            <a:ext cx="6509119" cy="8136398"/>
          </a:xfrm>
          <a:custGeom>
            <a:avLst/>
            <a:gdLst/>
            <a:ahLst/>
            <a:cxnLst/>
            <a:rect r="r" b="b" t="t" l="l"/>
            <a:pathLst>
              <a:path h="8136398" w="6509119">
                <a:moveTo>
                  <a:pt x="0" y="0"/>
                </a:moveTo>
                <a:lnTo>
                  <a:pt x="6509119" y="0"/>
                </a:lnTo>
                <a:lnTo>
                  <a:pt x="6509119" y="8136399"/>
                </a:lnTo>
                <a:lnTo>
                  <a:pt x="0" y="8136399"/>
                </a:lnTo>
                <a:lnTo>
                  <a:pt x="0" y="0"/>
                </a:lnTo>
                <a:close/>
              </a:path>
            </a:pathLst>
          </a:custGeom>
          <a:blipFill>
            <a:blip r:embed="rId4"/>
            <a:stretch>
              <a:fillRect l="0" t="0" r="0" b="0"/>
            </a:stretch>
          </a:blipFill>
        </p:spPr>
      </p:sp>
      <p:grpSp>
        <p:nvGrpSpPr>
          <p:cNvPr name="Group 7" id="7"/>
          <p:cNvGrpSpPr>
            <a:grpSpLocks noChangeAspect="true"/>
          </p:cNvGrpSpPr>
          <p:nvPr/>
        </p:nvGrpSpPr>
        <p:grpSpPr>
          <a:xfrm rot="0">
            <a:off x="11297487" y="789849"/>
            <a:ext cx="1616372" cy="2172157"/>
            <a:chOff x="0" y="0"/>
            <a:chExt cx="3663950" cy="4923790"/>
          </a:xfrm>
        </p:grpSpPr>
        <p:sp>
          <p:nvSpPr>
            <p:cNvPr name="Freeform 8" id="8"/>
            <p:cNvSpPr/>
            <p:nvPr/>
          </p:nvSpPr>
          <p:spPr>
            <a:xfrm flipH="false" flipV="false" rot="0">
              <a:off x="31750" y="31750"/>
              <a:ext cx="3600450" cy="4859020"/>
            </a:xfrm>
            <a:custGeom>
              <a:avLst/>
              <a:gdLst/>
              <a:ahLst/>
              <a:cxnLst/>
              <a:rect r="r" b="b" t="t" l="l"/>
              <a:pathLst>
                <a:path h="4859020" w="360045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5"/>
              <a:stretch>
                <a:fillRect l="-13341" t="-8351" r="-958" b="-18848"/>
              </a:stretch>
            </a:blipFill>
          </p:spPr>
        </p:sp>
        <p:sp>
          <p:nvSpPr>
            <p:cNvPr name="Freeform 9" id="9"/>
            <p:cNvSpPr/>
            <p:nvPr/>
          </p:nvSpPr>
          <p:spPr>
            <a:xfrm flipH="false" flipV="false" rot="0">
              <a:off x="0" y="0"/>
              <a:ext cx="3663950" cy="4923790"/>
            </a:xfrm>
            <a:custGeom>
              <a:avLst/>
              <a:gdLst/>
              <a:ahLst/>
              <a:cxnLst/>
              <a:rect r="r" b="b" t="t" l="l"/>
              <a:pathLst>
                <a:path h="4923790" w="366395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FFFFF"/>
            </a:solidFill>
          </p:spPr>
        </p:sp>
      </p:grpSp>
      <p:grpSp>
        <p:nvGrpSpPr>
          <p:cNvPr name="Group 10" id="10"/>
          <p:cNvGrpSpPr>
            <a:grpSpLocks noChangeAspect="true"/>
          </p:cNvGrpSpPr>
          <p:nvPr/>
        </p:nvGrpSpPr>
        <p:grpSpPr>
          <a:xfrm rot="0">
            <a:off x="8811253" y="3762324"/>
            <a:ext cx="1463742" cy="1967046"/>
            <a:chOff x="0" y="0"/>
            <a:chExt cx="3663950" cy="4923790"/>
          </a:xfrm>
        </p:grpSpPr>
        <p:sp>
          <p:nvSpPr>
            <p:cNvPr name="Freeform 11" id="11"/>
            <p:cNvSpPr/>
            <p:nvPr/>
          </p:nvSpPr>
          <p:spPr>
            <a:xfrm flipH="false" flipV="false" rot="0">
              <a:off x="31750" y="31750"/>
              <a:ext cx="3600450" cy="4859020"/>
            </a:xfrm>
            <a:custGeom>
              <a:avLst/>
              <a:gdLst/>
              <a:ahLst/>
              <a:cxnLst/>
              <a:rect r="r" b="b" t="t" l="l"/>
              <a:pathLst>
                <a:path h="4859020" w="360045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6"/>
              <a:stretch>
                <a:fillRect l="-4585" t="-21341" r="-4585" b="0"/>
              </a:stretch>
            </a:blipFill>
          </p:spPr>
        </p:sp>
        <p:sp>
          <p:nvSpPr>
            <p:cNvPr name="Freeform 12" id="12"/>
            <p:cNvSpPr/>
            <p:nvPr/>
          </p:nvSpPr>
          <p:spPr>
            <a:xfrm flipH="false" flipV="false" rot="0">
              <a:off x="0" y="0"/>
              <a:ext cx="3663950" cy="4923790"/>
            </a:xfrm>
            <a:custGeom>
              <a:avLst/>
              <a:gdLst/>
              <a:ahLst/>
              <a:cxnLst/>
              <a:rect r="r" b="b" t="t" l="l"/>
              <a:pathLst>
                <a:path h="4923790" w="366395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FFFFF"/>
            </a:solidFill>
          </p:spPr>
        </p:sp>
      </p:grpSp>
      <p:grpSp>
        <p:nvGrpSpPr>
          <p:cNvPr name="Group 13" id="13"/>
          <p:cNvGrpSpPr>
            <a:grpSpLocks noChangeAspect="true"/>
          </p:cNvGrpSpPr>
          <p:nvPr/>
        </p:nvGrpSpPr>
        <p:grpSpPr>
          <a:xfrm rot="0">
            <a:off x="11347694" y="3762324"/>
            <a:ext cx="1463742" cy="1967046"/>
            <a:chOff x="0" y="0"/>
            <a:chExt cx="3663950" cy="4923790"/>
          </a:xfrm>
        </p:grpSpPr>
        <p:sp>
          <p:nvSpPr>
            <p:cNvPr name="Freeform 14" id="14"/>
            <p:cNvSpPr/>
            <p:nvPr/>
          </p:nvSpPr>
          <p:spPr>
            <a:xfrm flipH="false" flipV="false" rot="0">
              <a:off x="31750" y="31750"/>
              <a:ext cx="3600450" cy="4859020"/>
            </a:xfrm>
            <a:custGeom>
              <a:avLst/>
              <a:gdLst/>
              <a:ahLst/>
              <a:cxnLst/>
              <a:rect r="r" b="b" t="t" l="l"/>
              <a:pathLst>
                <a:path h="4859020" w="360045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7"/>
              <a:stretch>
                <a:fillRect l="0" t="-2814" r="0" b="-8402"/>
              </a:stretch>
            </a:blipFill>
          </p:spPr>
        </p:sp>
        <p:sp>
          <p:nvSpPr>
            <p:cNvPr name="Freeform 15" id="15"/>
            <p:cNvSpPr/>
            <p:nvPr/>
          </p:nvSpPr>
          <p:spPr>
            <a:xfrm flipH="false" flipV="false" rot="0">
              <a:off x="0" y="0"/>
              <a:ext cx="3663950" cy="4923790"/>
            </a:xfrm>
            <a:custGeom>
              <a:avLst/>
              <a:gdLst/>
              <a:ahLst/>
              <a:cxnLst/>
              <a:rect r="r" b="b" t="t" l="l"/>
              <a:pathLst>
                <a:path h="4923790" w="366395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FFFFF"/>
            </a:solidFill>
          </p:spPr>
        </p:sp>
      </p:grpSp>
      <p:grpSp>
        <p:nvGrpSpPr>
          <p:cNvPr name="Group 16" id="16"/>
          <p:cNvGrpSpPr>
            <a:grpSpLocks noChangeAspect="true"/>
          </p:cNvGrpSpPr>
          <p:nvPr/>
        </p:nvGrpSpPr>
        <p:grpSpPr>
          <a:xfrm rot="0">
            <a:off x="13880444" y="3762324"/>
            <a:ext cx="1463742" cy="1967046"/>
            <a:chOff x="0" y="0"/>
            <a:chExt cx="3663950" cy="4923790"/>
          </a:xfrm>
        </p:grpSpPr>
        <p:sp>
          <p:nvSpPr>
            <p:cNvPr name="Freeform 17" id="17"/>
            <p:cNvSpPr/>
            <p:nvPr/>
          </p:nvSpPr>
          <p:spPr>
            <a:xfrm flipH="false" flipV="false" rot="0">
              <a:off x="31750" y="31750"/>
              <a:ext cx="3600450" cy="4859020"/>
            </a:xfrm>
            <a:custGeom>
              <a:avLst/>
              <a:gdLst/>
              <a:ahLst/>
              <a:cxnLst/>
              <a:rect r="r" b="b" t="t" l="l"/>
              <a:pathLst>
                <a:path h="4859020" w="360045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8"/>
              <a:stretch>
                <a:fillRect l="-14625" t="-21829" r="-10776" b="-17551"/>
              </a:stretch>
            </a:blipFill>
          </p:spPr>
        </p:sp>
        <p:sp>
          <p:nvSpPr>
            <p:cNvPr name="Freeform 18" id="18"/>
            <p:cNvSpPr/>
            <p:nvPr/>
          </p:nvSpPr>
          <p:spPr>
            <a:xfrm flipH="false" flipV="false" rot="0">
              <a:off x="0" y="0"/>
              <a:ext cx="3663950" cy="4923790"/>
            </a:xfrm>
            <a:custGeom>
              <a:avLst/>
              <a:gdLst/>
              <a:ahLst/>
              <a:cxnLst/>
              <a:rect r="r" b="b" t="t" l="l"/>
              <a:pathLst>
                <a:path h="4923790" w="366395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FFFFF"/>
            </a:solidFill>
          </p:spPr>
        </p:sp>
      </p:grpSp>
      <p:grpSp>
        <p:nvGrpSpPr>
          <p:cNvPr name="Group 19" id="19"/>
          <p:cNvGrpSpPr>
            <a:grpSpLocks noChangeAspect="true"/>
          </p:cNvGrpSpPr>
          <p:nvPr/>
        </p:nvGrpSpPr>
        <p:grpSpPr>
          <a:xfrm rot="0">
            <a:off x="7164050" y="6471043"/>
            <a:ext cx="1480347" cy="1989360"/>
            <a:chOff x="0" y="0"/>
            <a:chExt cx="3663950" cy="4923790"/>
          </a:xfrm>
        </p:grpSpPr>
        <p:sp>
          <p:nvSpPr>
            <p:cNvPr name="Freeform 20" id="20"/>
            <p:cNvSpPr/>
            <p:nvPr/>
          </p:nvSpPr>
          <p:spPr>
            <a:xfrm flipH="false" flipV="false" rot="0">
              <a:off x="31750" y="31750"/>
              <a:ext cx="3600450" cy="4859020"/>
            </a:xfrm>
            <a:custGeom>
              <a:avLst/>
              <a:gdLst/>
              <a:ahLst/>
              <a:cxnLst/>
              <a:rect r="r" b="b" t="t" l="l"/>
              <a:pathLst>
                <a:path h="4859020" w="360045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9"/>
              <a:stretch>
                <a:fillRect l="0" t="-5608" r="0" b="-5608"/>
              </a:stretch>
            </a:blipFill>
          </p:spPr>
        </p:sp>
        <p:sp>
          <p:nvSpPr>
            <p:cNvPr name="Freeform 21" id="21"/>
            <p:cNvSpPr/>
            <p:nvPr/>
          </p:nvSpPr>
          <p:spPr>
            <a:xfrm flipH="false" flipV="false" rot="0">
              <a:off x="0" y="0"/>
              <a:ext cx="3663950" cy="4923790"/>
            </a:xfrm>
            <a:custGeom>
              <a:avLst/>
              <a:gdLst/>
              <a:ahLst/>
              <a:cxnLst/>
              <a:rect r="r" b="b" t="t" l="l"/>
              <a:pathLst>
                <a:path h="4923790" w="366395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FFFFF"/>
            </a:solidFill>
          </p:spPr>
        </p:sp>
      </p:grpSp>
      <p:grpSp>
        <p:nvGrpSpPr>
          <p:cNvPr name="Group 22" id="22"/>
          <p:cNvGrpSpPr>
            <a:grpSpLocks noChangeAspect="true"/>
          </p:cNvGrpSpPr>
          <p:nvPr/>
        </p:nvGrpSpPr>
        <p:grpSpPr>
          <a:xfrm rot="0">
            <a:off x="9263427" y="6495553"/>
            <a:ext cx="1480347" cy="1989360"/>
            <a:chOff x="0" y="0"/>
            <a:chExt cx="3663950" cy="4923790"/>
          </a:xfrm>
        </p:grpSpPr>
        <p:sp>
          <p:nvSpPr>
            <p:cNvPr name="Freeform 23" id="23"/>
            <p:cNvSpPr/>
            <p:nvPr/>
          </p:nvSpPr>
          <p:spPr>
            <a:xfrm flipH="false" flipV="false" rot="0">
              <a:off x="31750" y="31750"/>
              <a:ext cx="3600450" cy="4859020"/>
            </a:xfrm>
            <a:custGeom>
              <a:avLst/>
              <a:gdLst/>
              <a:ahLst/>
              <a:cxnLst/>
              <a:rect r="r" b="b" t="t" l="l"/>
              <a:pathLst>
                <a:path h="4859020" w="360045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10"/>
              <a:stretch>
                <a:fillRect l="-69266" t="-10190" r="-53797" b="0"/>
              </a:stretch>
            </a:blipFill>
          </p:spPr>
        </p:sp>
        <p:sp>
          <p:nvSpPr>
            <p:cNvPr name="Freeform 24" id="24"/>
            <p:cNvSpPr/>
            <p:nvPr/>
          </p:nvSpPr>
          <p:spPr>
            <a:xfrm flipH="false" flipV="false" rot="0">
              <a:off x="0" y="0"/>
              <a:ext cx="3663950" cy="4923790"/>
            </a:xfrm>
            <a:custGeom>
              <a:avLst/>
              <a:gdLst/>
              <a:ahLst/>
              <a:cxnLst/>
              <a:rect r="r" b="b" t="t" l="l"/>
              <a:pathLst>
                <a:path h="4923790" w="366395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FFFFF"/>
            </a:solidFill>
          </p:spPr>
        </p:sp>
      </p:grpSp>
      <p:grpSp>
        <p:nvGrpSpPr>
          <p:cNvPr name="Group 25" id="25"/>
          <p:cNvGrpSpPr>
            <a:grpSpLocks noChangeAspect="true"/>
          </p:cNvGrpSpPr>
          <p:nvPr/>
        </p:nvGrpSpPr>
        <p:grpSpPr>
          <a:xfrm rot="0">
            <a:off x="11384245" y="6495553"/>
            <a:ext cx="1480347" cy="1989360"/>
            <a:chOff x="0" y="0"/>
            <a:chExt cx="3663950" cy="4923790"/>
          </a:xfrm>
        </p:grpSpPr>
        <p:sp>
          <p:nvSpPr>
            <p:cNvPr name="Freeform 26" id="26"/>
            <p:cNvSpPr/>
            <p:nvPr/>
          </p:nvSpPr>
          <p:spPr>
            <a:xfrm flipH="false" flipV="false" rot="0">
              <a:off x="31750" y="31750"/>
              <a:ext cx="3600450" cy="4859020"/>
            </a:xfrm>
            <a:custGeom>
              <a:avLst/>
              <a:gdLst/>
              <a:ahLst/>
              <a:cxnLst/>
              <a:rect r="r" b="b" t="t" l="l"/>
              <a:pathLst>
                <a:path h="4859020" w="360045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11"/>
              <a:stretch>
                <a:fillRect l="-5189" t="-22683" r="-5189" b="0"/>
              </a:stretch>
            </a:blipFill>
          </p:spPr>
        </p:sp>
        <p:sp>
          <p:nvSpPr>
            <p:cNvPr name="Freeform 27" id="27"/>
            <p:cNvSpPr/>
            <p:nvPr/>
          </p:nvSpPr>
          <p:spPr>
            <a:xfrm flipH="false" flipV="false" rot="0">
              <a:off x="0" y="0"/>
              <a:ext cx="3663950" cy="4923790"/>
            </a:xfrm>
            <a:custGeom>
              <a:avLst/>
              <a:gdLst/>
              <a:ahLst/>
              <a:cxnLst/>
              <a:rect r="r" b="b" t="t" l="l"/>
              <a:pathLst>
                <a:path h="4923790" w="366395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FFFFF"/>
            </a:solidFill>
          </p:spPr>
        </p:sp>
      </p:grpSp>
      <p:grpSp>
        <p:nvGrpSpPr>
          <p:cNvPr name="Group 28" id="28"/>
          <p:cNvGrpSpPr>
            <a:grpSpLocks noChangeAspect="true"/>
          </p:cNvGrpSpPr>
          <p:nvPr/>
        </p:nvGrpSpPr>
        <p:grpSpPr>
          <a:xfrm rot="0">
            <a:off x="13480531" y="6495553"/>
            <a:ext cx="1480347" cy="1989360"/>
            <a:chOff x="0" y="0"/>
            <a:chExt cx="3663950" cy="4923790"/>
          </a:xfrm>
        </p:grpSpPr>
        <p:sp>
          <p:nvSpPr>
            <p:cNvPr name="Freeform 29" id="29"/>
            <p:cNvSpPr/>
            <p:nvPr/>
          </p:nvSpPr>
          <p:spPr>
            <a:xfrm flipH="false" flipV="false" rot="0">
              <a:off x="31750" y="31750"/>
              <a:ext cx="3600450" cy="4859020"/>
            </a:xfrm>
            <a:custGeom>
              <a:avLst/>
              <a:gdLst/>
              <a:ahLst/>
              <a:cxnLst/>
              <a:rect r="r" b="b" t="t" l="l"/>
              <a:pathLst>
                <a:path h="4859020" w="360045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12"/>
              <a:stretch>
                <a:fillRect l="0" t="-11147" r="0" b="0"/>
              </a:stretch>
            </a:blipFill>
          </p:spPr>
        </p:sp>
        <p:sp>
          <p:nvSpPr>
            <p:cNvPr name="Freeform 30" id="30"/>
            <p:cNvSpPr/>
            <p:nvPr/>
          </p:nvSpPr>
          <p:spPr>
            <a:xfrm flipH="false" flipV="false" rot="0">
              <a:off x="0" y="0"/>
              <a:ext cx="3663950" cy="4923790"/>
            </a:xfrm>
            <a:custGeom>
              <a:avLst/>
              <a:gdLst/>
              <a:ahLst/>
              <a:cxnLst/>
              <a:rect r="r" b="b" t="t" l="l"/>
              <a:pathLst>
                <a:path h="4923790" w="366395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FFFFF"/>
            </a:solidFill>
          </p:spPr>
        </p:sp>
      </p:grpSp>
      <p:grpSp>
        <p:nvGrpSpPr>
          <p:cNvPr name="Group 31" id="31"/>
          <p:cNvGrpSpPr>
            <a:grpSpLocks noChangeAspect="true"/>
          </p:cNvGrpSpPr>
          <p:nvPr/>
        </p:nvGrpSpPr>
        <p:grpSpPr>
          <a:xfrm rot="0">
            <a:off x="15690011" y="6471043"/>
            <a:ext cx="1480347" cy="1989360"/>
            <a:chOff x="0" y="0"/>
            <a:chExt cx="3663950" cy="4923790"/>
          </a:xfrm>
        </p:grpSpPr>
        <p:sp>
          <p:nvSpPr>
            <p:cNvPr name="Freeform 32" id="32"/>
            <p:cNvSpPr/>
            <p:nvPr/>
          </p:nvSpPr>
          <p:spPr>
            <a:xfrm flipH="false" flipV="false" rot="0">
              <a:off x="31750" y="31750"/>
              <a:ext cx="3600450" cy="4859020"/>
            </a:xfrm>
            <a:custGeom>
              <a:avLst/>
              <a:gdLst/>
              <a:ahLst/>
              <a:cxnLst/>
              <a:rect r="r" b="b" t="t" l="l"/>
              <a:pathLst>
                <a:path h="4859020" w="360045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13"/>
              <a:stretch>
                <a:fillRect l="-2784" t="-15157" r="-5837" b="-5573"/>
              </a:stretch>
            </a:blipFill>
          </p:spPr>
        </p:sp>
        <p:sp>
          <p:nvSpPr>
            <p:cNvPr name="Freeform 33" id="33"/>
            <p:cNvSpPr/>
            <p:nvPr/>
          </p:nvSpPr>
          <p:spPr>
            <a:xfrm flipH="false" flipV="false" rot="0">
              <a:off x="0" y="0"/>
              <a:ext cx="3663950" cy="4923790"/>
            </a:xfrm>
            <a:custGeom>
              <a:avLst/>
              <a:gdLst/>
              <a:ahLst/>
              <a:cxnLst/>
              <a:rect r="r" b="b" t="t" l="l"/>
              <a:pathLst>
                <a:path h="4923790" w="366395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FFFFF"/>
            </a:solidFill>
          </p:spPr>
        </p:sp>
      </p:grpSp>
      <p:grpSp>
        <p:nvGrpSpPr>
          <p:cNvPr name="Group 34" id="34"/>
          <p:cNvGrpSpPr/>
          <p:nvPr/>
        </p:nvGrpSpPr>
        <p:grpSpPr>
          <a:xfrm rot="0">
            <a:off x="11122997" y="2725701"/>
            <a:ext cx="1976467" cy="472611"/>
            <a:chOff x="0" y="0"/>
            <a:chExt cx="2635289" cy="630148"/>
          </a:xfrm>
        </p:grpSpPr>
        <p:grpSp>
          <p:nvGrpSpPr>
            <p:cNvPr name="Group 35" id="35"/>
            <p:cNvGrpSpPr/>
            <p:nvPr/>
          </p:nvGrpSpPr>
          <p:grpSpPr>
            <a:xfrm rot="0">
              <a:off x="0" y="0"/>
              <a:ext cx="2575567" cy="564617"/>
              <a:chOff x="0" y="0"/>
              <a:chExt cx="620853" cy="136104"/>
            </a:xfrm>
          </p:grpSpPr>
          <p:sp>
            <p:nvSpPr>
              <p:cNvPr name="Freeform 36" id="36"/>
              <p:cNvSpPr/>
              <p:nvPr/>
            </p:nvSpPr>
            <p:spPr>
              <a:xfrm flipH="false" flipV="false" rot="0">
                <a:off x="0" y="0"/>
                <a:ext cx="620853" cy="136104"/>
              </a:xfrm>
              <a:custGeom>
                <a:avLst/>
                <a:gdLst/>
                <a:ahLst/>
                <a:cxnLst/>
                <a:rect r="r" b="b" t="t" l="l"/>
                <a:pathLst>
                  <a:path h="136104" w="620853">
                    <a:moveTo>
                      <a:pt x="52102" y="0"/>
                    </a:moveTo>
                    <a:lnTo>
                      <a:pt x="568751" y="0"/>
                    </a:lnTo>
                    <a:cubicBezTo>
                      <a:pt x="597526" y="0"/>
                      <a:pt x="620853" y="23327"/>
                      <a:pt x="620853" y="52102"/>
                    </a:cubicBezTo>
                    <a:lnTo>
                      <a:pt x="620853" y="84001"/>
                    </a:lnTo>
                    <a:cubicBezTo>
                      <a:pt x="620853" y="97820"/>
                      <a:pt x="615364" y="111072"/>
                      <a:pt x="605593" y="120843"/>
                    </a:cubicBezTo>
                    <a:cubicBezTo>
                      <a:pt x="595822" y="130614"/>
                      <a:pt x="582569" y="136104"/>
                      <a:pt x="568751" y="136104"/>
                    </a:cubicBezTo>
                    <a:lnTo>
                      <a:pt x="52102" y="136104"/>
                    </a:lnTo>
                    <a:cubicBezTo>
                      <a:pt x="38284" y="136104"/>
                      <a:pt x="25032" y="130614"/>
                      <a:pt x="15260" y="120843"/>
                    </a:cubicBezTo>
                    <a:cubicBezTo>
                      <a:pt x="5489" y="111072"/>
                      <a:pt x="0" y="97820"/>
                      <a:pt x="0" y="84001"/>
                    </a:cubicBezTo>
                    <a:lnTo>
                      <a:pt x="0" y="52102"/>
                    </a:lnTo>
                    <a:cubicBezTo>
                      <a:pt x="0" y="38284"/>
                      <a:pt x="5489" y="25032"/>
                      <a:pt x="15260" y="15260"/>
                    </a:cubicBezTo>
                    <a:cubicBezTo>
                      <a:pt x="25032" y="5489"/>
                      <a:pt x="38284" y="0"/>
                      <a:pt x="52102" y="0"/>
                    </a:cubicBezTo>
                    <a:close/>
                  </a:path>
                </a:pathLst>
              </a:custGeom>
              <a:solidFill>
                <a:srgbClr val="5271FF"/>
              </a:solidFill>
              <a:ln w="28575" cap="sq">
                <a:solidFill>
                  <a:srgbClr val="FEFEFE"/>
                </a:solidFill>
                <a:prstDash val="solid"/>
                <a:miter/>
              </a:ln>
            </p:spPr>
          </p:sp>
          <p:sp>
            <p:nvSpPr>
              <p:cNvPr name="TextBox 37" id="37"/>
              <p:cNvSpPr txBox="true"/>
              <p:nvPr/>
            </p:nvSpPr>
            <p:spPr>
              <a:xfrm>
                <a:off x="0" y="9525"/>
                <a:ext cx="620853" cy="126579"/>
              </a:xfrm>
              <a:prstGeom prst="rect">
                <a:avLst/>
              </a:prstGeom>
            </p:spPr>
            <p:txBody>
              <a:bodyPr anchor="ctr" rtlCol="false" tIns="41628" lIns="41628" bIns="41628" rIns="41628"/>
              <a:lstStyle/>
              <a:p>
                <a:pPr algn="ctr">
                  <a:lnSpc>
                    <a:spcPts val="2158"/>
                  </a:lnSpc>
                </a:pPr>
              </a:p>
            </p:txBody>
          </p:sp>
        </p:grpSp>
        <p:grpSp>
          <p:nvGrpSpPr>
            <p:cNvPr name="Group 38" id="38"/>
            <p:cNvGrpSpPr/>
            <p:nvPr/>
          </p:nvGrpSpPr>
          <p:grpSpPr>
            <a:xfrm rot="0">
              <a:off x="0" y="285354"/>
              <a:ext cx="2575567" cy="344794"/>
              <a:chOff x="0" y="0"/>
              <a:chExt cx="620853" cy="83114"/>
            </a:xfrm>
          </p:grpSpPr>
          <p:sp>
            <p:nvSpPr>
              <p:cNvPr name="Freeform 39" id="39"/>
              <p:cNvSpPr/>
              <p:nvPr/>
            </p:nvSpPr>
            <p:spPr>
              <a:xfrm flipH="false" flipV="false" rot="0">
                <a:off x="0" y="0"/>
                <a:ext cx="620853" cy="83114"/>
              </a:xfrm>
              <a:custGeom>
                <a:avLst/>
                <a:gdLst/>
                <a:ahLst/>
                <a:cxnLst/>
                <a:rect r="r" b="b" t="t" l="l"/>
                <a:pathLst>
                  <a:path h="83114" w="620853">
                    <a:moveTo>
                      <a:pt x="41557" y="0"/>
                    </a:moveTo>
                    <a:lnTo>
                      <a:pt x="579296" y="0"/>
                    </a:lnTo>
                    <a:cubicBezTo>
                      <a:pt x="602248" y="0"/>
                      <a:pt x="620853" y="18606"/>
                      <a:pt x="620853" y="41557"/>
                    </a:cubicBezTo>
                    <a:lnTo>
                      <a:pt x="620853" y="41557"/>
                    </a:lnTo>
                    <a:cubicBezTo>
                      <a:pt x="620853" y="64509"/>
                      <a:pt x="602248" y="83114"/>
                      <a:pt x="579296" y="83114"/>
                    </a:cubicBezTo>
                    <a:lnTo>
                      <a:pt x="41557" y="83114"/>
                    </a:lnTo>
                    <a:cubicBezTo>
                      <a:pt x="18606" y="83114"/>
                      <a:pt x="0" y="64509"/>
                      <a:pt x="0" y="41557"/>
                    </a:cubicBezTo>
                    <a:lnTo>
                      <a:pt x="0" y="41557"/>
                    </a:lnTo>
                    <a:cubicBezTo>
                      <a:pt x="0" y="18606"/>
                      <a:pt x="18606" y="0"/>
                      <a:pt x="41557" y="0"/>
                    </a:cubicBezTo>
                    <a:close/>
                  </a:path>
                </a:pathLst>
              </a:custGeom>
              <a:solidFill>
                <a:srgbClr val="FFFFFF"/>
              </a:solidFill>
              <a:ln w="28575" cap="sq">
                <a:solidFill>
                  <a:srgbClr val="FEFEFE"/>
                </a:solidFill>
                <a:prstDash val="solid"/>
                <a:miter/>
              </a:ln>
            </p:spPr>
          </p:sp>
          <p:sp>
            <p:nvSpPr>
              <p:cNvPr name="TextBox 40" id="40"/>
              <p:cNvSpPr txBox="true"/>
              <p:nvPr/>
            </p:nvSpPr>
            <p:spPr>
              <a:xfrm>
                <a:off x="0" y="9525"/>
                <a:ext cx="620853" cy="73589"/>
              </a:xfrm>
              <a:prstGeom prst="rect">
                <a:avLst/>
              </a:prstGeom>
            </p:spPr>
            <p:txBody>
              <a:bodyPr anchor="ctr" rtlCol="false" tIns="41628" lIns="41628" bIns="41628" rIns="41628"/>
              <a:lstStyle/>
              <a:p>
                <a:pPr algn="ctr">
                  <a:lnSpc>
                    <a:spcPts val="2158"/>
                  </a:lnSpc>
                </a:pPr>
              </a:p>
            </p:txBody>
          </p:sp>
        </p:grpSp>
        <p:sp>
          <p:nvSpPr>
            <p:cNvPr name="TextBox 41" id="41"/>
            <p:cNvSpPr txBox="true"/>
            <p:nvPr/>
          </p:nvSpPr>
          <p:spPr>
            <a:xfrm rot="0">
              <a:off x="14821" y="300588"/>
              <a:ext cx="2620468" cy="289032"/>
            </a:xfrm>
            <a:prstGeom prst="rect">
              <a:avLst/>
            </a:prstGeom>
          </p:spPr>
          <p:txBody>
            <a:bodyPr anchor="t" rtlCol="false" tIns="0" lIns="0" bIns="0" rIns="0">
              <a:spAutoFit/>
            </a:bodyPr>
            <a:lstStyle/>
            <a:p>
              <a:pPr algn="ctr">
                <a:lnSpc>
                  <a:spcPts val="820"/>
                </a:lnSpc>
              </a:pPr>
              <a:r>
                <a:rPr lang="en-US" sz="713" spc="60">
                  <a:solidFill>
                    <a:srgbClr val="A65810"/>
                  </a:solidFill>
                  <a:latin typeface="The Youngest Serif"/>
                  <a:ea typeface="The Youngest Serif"/>
                  <a:cs typeface="The Youngest Serif"/>
                  <a:sym typeface="The Youngest Serif"/>
                </a:rPr>
                <a:t>Pengarah/Atasan PPID</a:t>
              </a:r>
            </a:p>
            <a:p>
              <a:pPr algn="ctr">
                <a:lnSpc>
                  <a:spcPts val="820"/>
                </a:lnSpc>
              </a:pPr>
              <a:r>
                <a:rPr lang="en-US" sz="713" spc="60">
                  <a:solidFill>
                    <a:srgbClr val="A65810"/>
                  </a:solidFill>
                  <a:latin typeface="The Youngest Serif"/>
                  <a:ea typeface="The Youngest Serif"/>
                  <a:cs typeface="The Youngest Serif"/>
                  <a:sym typeface="The Youngest Serif"/>
                </a:rPr>
                <a:t>Kepala Dinas Kesehatan Prov Kalteng</a:t>
              </a:r>
            </a:p>
          </p:txBody>
        </p:sp>
        <p:sp>
          <p:nvSpPr>
            <p:cNvPr name="TextBox 42" id="42"/>
            <p:cNvSpPr txBox="true"/>
            <p:nvPr/>
          </p:nvSpPr>
          <p:spPr>
            <a:xfrm rot="0">
              <a:off x="143937" y="106138"/>
              <a:ext cx="2362237" cy="145015"/>
            </a:xfrm>
            <a:prstGeom prst="rect">
              <a:avLst/>
            </a:prstGeom>
          </p:spPr>
          <p:txBody>
            <a:bodyPr anchor="t" rtlCol="false" tIns="0" lIns="0" bIns="0" rIns="0">
              <a:spAutoFit/>
            </a:bodyPr>
            <a:lstStyle/>
            <a:p>
              <a:pPr algn="ctr">
                <a:lnSpc>
                  <a:spcPts val="788"/>
                </a:lnSpc>
              </a:pPr>
              <a:r>
                <a:rPr lang="en-US" sz="821">
                  <a:solidFill>
                    <a:srgbClr val="FFFFFF"/>
                  </a:solidFill>
                  <a:latin typeface="League Spartan"/>
                  <a:ea typeface="League Spartan"/>
                  <a:cs typeface="League Spartan"/>
                  <a:sym typeface="League Spartan"/>
                </a:rPr>
                <a:t>Dr. dr. Suyuti Syamsul, MPPM</a:t>
              </a:r>
            </a:p>
          </p:txBody>
        </p:sp>
      </p:grpSp>
      <p:grpSp>
        <p:nvGrpSpPr>
          <p:cNvPr name="Group 43" id="43"/>
          <p:cNvGrpSpPr/>
          <p:nvPr/>
        </p:nvGrpSpPr>
        <p:grpSpPr>
          <a:xfrm rot="0">
            <a:off x="8554890" y="5567025"/>
            <a:ext cx="1976467" cy="472611"/>
            <a:chOff x="0" y="0"/>
            <a:chExt cx="2635289" cy="630148"/>
          </a:xfrm>
        </p:grpSpPr>
        <p:grpSp>
          <p:nvGrpSpPr>
            <p:cNvPr name="Group 44" id="44"/>
            <p:cNvGrpSpPr/>
            <p:nvPr/>
          </p:nvGrpSpPr>
          <p:grpSpPr>
            <a:xfrm rot="0">
              <a:off x="0" y="0"/>
              <a:ext cx="2575567" cy="564617"/>
              <a:chOff x="0" y="0"/>
              <a:chExt cx="620853" cy="136104"/>
            </a:xfrm>
          </p:grpSpPr>
          <p:sp>
            <p:nvSpPr>
              <p:cNvPr name="Freeform 45" id="45"/>
              <p:cNvSpPr/>
              <p:nvPr/>
            </p:nvSpPr>
            <p:spPr>
              <a:xfrm flipH="false" flipV="false" rot="0">
                <a:off x="0" y="0"/>
                <a:ext cx="620853" cy="136104"/>
              </a:xfrm>
              <a:custGeom>
                <a:avLst/>
                <a:gdLst/>
                <a:ahLst/>
                <a:cxnLst/>
                <a:rect r="r" b="b" t="t" l="l"/>
                <a:pathLst>
                  <a:path h="136104" w="620853">
                    <a:moveTo>
                      <a:pt x="52102" y="0"/>
                    </a:moveTo>
                    <a:lnTo>
                      <a:pt x="568751" y="0"/>
                    </a:lnTo>
                    <a:cubicBezTo>
                      <a:pt x="597526" y="0"/>
                      <a:pt x="620853" y="23327"/>
                      <a:pt x="620853" y="52102"/>
                    </a:cubicBezTo>
                    <a:lnTo>
                      <a:pt x="620853" y="84001"/>
                    </a:lnTo>
                    <a:cubicBezTo>
                      <a:pt x="620853" y="97820"/>
                      <a:pt x="615364" y="111072"/>
                      <a:pt x="605593" y="120843"/>
                    </a:cubicBezTo>
                    <a:cubicBezTo>
                      <a:pt x="595822" y="130614"/>
                      <a:pt x="582569" y="136104"/>
                      <a:pt x="568751" y="136104"/>
                    </a:cubicBezTo>
                    <a:lnTo>
                      <a:pt x="52102" y="136104"/>
                    </a:lnTo>
                    <a:cubicBezTo>
                      <a:pt x="38284" y="136104"/>
                      <a:pt x="25032" y="130614"/>
                      <a:pt x="15260" y="120843"/>
                    </a:cubicBezTo>
                    <a:cubicBezTo>
                      <a:pt x="5489" y="111072"/>
                      <a:pt x="0" y="97820"/>
                      <a:pt x="0" y="84001"/>
                    </a:cubicBezTo>
                    <a:lnTo>
                      <a:pt x="0" y="52102"/>
                    </a:lnTo>
                    <a:cubicBezTo>
                      <a:pt x="0" y="38284"/>
                      <a:pt x="5489" y="25032"/>
                      <a:pt x="15260" y="15260"/>
                    </a:cubicBezTo>
                    <a:cubicBezTo>
                      <a:pt x="25032" y="5489"/>
                      <a:pt x="38284" y="0"/>
                      <a:pt x="52102" y="0"/>
                    </a:cubicBezTo>
                    <a:close/>
                  </a:path>
                </a:pathLst>
              </a:custGeom>
              <a:solidFill>
                <a:srgbClr val="5271FF"/>
              </a:solidFill>
              <a:ln w="28575" cap="sq">
                <a:solidFill>
                  <a:srgbClr val="FEFEFE"/>
                </a:solidFill>
                <a:prstDash val="solid"/>
                <a:miter/>
              </a:ln>
            </p:spPr>
          </p:sp>
          <p:sp>
            <p:nvSpPr>
              <p:cNvPr name="TextBox 46" id="46"/>
              <p:cNvSpPr txBox="true"/>
              <p:nvPr/>
            </p:nvSpPr>
            <p:spPr>
              <a:xfrm>
                <a:off x="0" y="9525"/>
                <a:ext cx="620853" cy="126579"/>
              </a:xfrm>
              <a:prstGeom prst="rect">
                <a:avLst/>
              </a:prstGeom>
            </p:spPr>
            <p:txBody>
              <a:bodyPr anchor="ctr" rtlCol="false" tIns="41628" lIns="41628" bIns="41628" rIns="41628"/>
              <a:lstStyle/>
              <a:p>
                <a:pPr algn="ctr">
                  <a:lnSpc>
                    <a:spcPts val="2158"/>
                  </a:lnSpc>
                </a:pPr>
              </a:p>
            </p:txBody>
          </p:sp>
        </p:grpSp>
        <p:grpSp>
          <p:nvGrpSpPr>
            <p:cNvPr name="Group 47" id="47"/>
            <p:cNvGrpSpPr/>
            <p:nvPr/>
          </p:nvGrpSpPr>
          <p:grpSpPr>
            <a:xfrm rot="0">
              <a:off x="0" y="285354"/>
              <a:ext cx="2575567" cy="344794"/>
              <a:chOff x="0" y="0"/>
              <a:chExt cx="620853" cy="83114"/>
            </a:xfrm>
          </p:grpSpPr>
          <p:sp>
            <p:nvSpPr>
              <p:cNvPr name="Freeform 48" id="48"/>
              <p:cNvSpPr/>
              <p:nvPr/>
            </p:nvSpPr>
            <p:spPr>
              <a:xfrm flipH="false" flipV="false" rot="0">
                <a:off x="0" y="0"/>
                <a:ext cx="620853" cy="83114"/>
              </a:xfrm>
              <a:custGeom>
                <a:avLst/>
                <a:gdLst/>
                <a:ahLst/>
                <a:cxnLst/>
                <a:rect r="r" b="b" t="t" l="l"/>
                <a:pathLst>
                  <a:path h="83114" w="620853">
                    <a:moveTo>
                      <a:pt x="41557" y="0"/>
                    </a:moveTo>
                    <a:lnTo>
                      <a:pt x="579296" y="0"/>
                    </a:lnTo>
                    <a:cubicBezTo>
                      <a:pt x="602248" y="0"/>
                      <a:pt x="620853" y="18606"/>
                      <a:pt x="620853" y="41557"/>
                    </a:cubicBezTo>
                    <a:lnTo>
                      <a:pt x="620853" y="41557"/>
                    </a:lnTo>
                    <a:cubicBezTo>
                      <a:pt x="620853" y="64509"/>
                      <a:pt x="602248" y="83114"/>
                      <a:pt x="579296" y="83114"/>
                    </a:cubicBezTo>
                    <a:lnTo>
                      <a:pt x="41557" y="83114"/>
                    </a:lnTo>
                    <a:cubicBezTo>
                      <a:pt x="18606" y="83114"/>
                      <a:pt x="0" y="64509"/>
                      <a:pt x="0" y="41557"/>
                    </a:cubicBezTo>
                    <a:lnTo>
                      <a:pt x="0" y="41557"/>
                    </a:lnTo>
                    <a:cubicBezTo>
                      <a:pt x="0" y="18606"/>
                      <a:pt x="18606" y="0"/>
                      <a:pt x="41557" y="0"/>
                    </a:cubicBezTo>
                    <a:close/>
                  </a:path>
                </a:pathLst>
              </a:custGeom>
              <a:solidFill>
                <a:srgbClr val="FFFFFF"/>
              </a:solidFill>
              <a:ln w="28575" cap="sq">
                <a:solidFill>
                  <a:srgbClr val="FEFEFE"/>
                </a:solidFill>
                <a:prstDash val="solid"/>
                <a:miter/>
              </a:ln>
            </p:spPr>
          </p:sp>
          <p:sp>
            <p:nvSpPr>
              <p:cNvPr name="TextBox 49" id="49"/>
              <p:cNvSpPr txBox="true"/>
              <p:nvPr/>
            </p:nvSpPr>
            <p:spPr>
              <a:xfrm>
                <a:off x="0" y="9525"/>
                <a:ext cx="620853" cy="73589"/>
              </a:xfrm>
              <a:prstGeom prst="rect">
                <a:avLst/>
              </a:prstGeom>
            </p:spPr>
            <p:txBody>
              <a:bodyPr anchor="ctr" rtlCol="false" tIns="41628" lIns="41628" bIns="41628" rIns="41628"/>
              <a:lstStyle/>
              <a:p>
                <a:pPr algn="ctr">
                  <a:lnSpc>
                    <a:spcPts val="2158"/>
                  </a:lnSpc>
                </a:pPr>
              </a:p>
            </p:txBody>
          </p:sp>
        </p:grpSp>
        <p:sp>
          <p:nvSpPr>
            <p:cNvPr name="TextBox 50" id="50"/>
            <p:cNvSpPr txBox="true"/>
            <p:nvPr/>
          </p:nvSpPr>
          <p:spPr>
            <a:xfrm rot="0">
              <a:off x="14821" y="300588"/>
              <a:ext cx="2620468" cy="289032"/>
            </a:xfrm>
            <a:prstGeom prst="rect">
              <a:avLst/>
            </a:prstGeom>
          </p:spPr>
          <p:txBody>
            <a:bodyPr anchor="t" rtlCol="false" tIns="0" lIns="0" bIns="0" rIns="0">
              <a:spAutoFit/>
            </a:bodyPr>
            <a:lstStyle/>
            <a:p>
              <a:pPr algn="ctr">
                <a:lnSpc>
                  <a:spcPts val="820"/>
                </a:lnSpc>
              </a:pPr>
              <a:r>
                <a:rPr lang="en-US" sz="713" spc="60">
                  <a:solidFill>
                    <a:srgbClr val="A65810"/>
                  </a:solidFill>
                  <a:latin typeface="The Youngest Serif"/>
                  <a:ea typeface="The Youngest Serif"/>
                  <a:cs typeface="The Youngest Serif"/>
                  <a:sym typeface="The Youngest Serif"/>
                </a:rPr>
                <a:t>Ketua PPID Pelaksana</a:t>
              </a:r>
            </a:p>
            <a:p>
              <a:pPr algn="ctr">
                <a:lnSpc>
                  <a:spcPts val="820"/>
                </a:lnSpc>
              </a:pPr>
              <a:r>
                <a:rPr lang="en-US" sz="713" spc="60">
                  <a:solidFill>
                    <a:srgbClr val="A65810"/>
                  </a:solidFill>
                  <a:latin typeface="The Youngest Serif"/>
                  <a:ea typeface="The Youngest Serif"/>
                  <a:cs typeface="The Youngest Serif"/>
                  <a:sym typeface="The Youngest Serif"/>
                </a:rPr>
                <a:t>Dinas Kesehatan Prov Kalteng</a:t>
              </a:r>
            </a:p>
          </p:txBody>
        </p:sp>
        <p:sp>
          <p:nvSpPr>
            <p:cNvPr name="TextBox 51" id="51"/>
            <p:cNvSpPr txBox="true"/>
            <p:nvPr/>
          </p:nvSpPr>
          <p:spPr>
            <a:xfrm rot="0">
              <a:off x="83373" y="131538"/>
              <a:ext cx="2415390" cy="122326"/>
            </a:xfrm>
            <a:prstGeom prst="rect">
              <a:avLst/>
            </a:prstGeom>
          </p:spPr>
          <p:txBody>
            <a:bodyPr anchor="t" rtlCol="false" tIns="0" lIns="0" bIns="0" rIns="0">
              <a:spAutoFit/>
            </a:bodyPr>
            <a:lstStyle/>
            <a:p>
              <a:pPr algn="ctr">
                <a:lnSpc>
                  <a:spcPts val="692"/>
                </a:lnSpc>
              </a:pPr>
              <a:r>
                <a:rPr lang="en-US" sz="721">
                  <a:solidFill>
                    <a:srgbClr val="FFFFFF"/>
                  </a:solidFill>
                  <a:latin typeface="League Spartan"/>
                  <a:ea typeface="League Spartan"/>
                  <a:cs typeface="League Spartan"/>
                  <a:sym typeface="League Spartan"/>
                </a:rPr>
                <a:t>Rainer Danny P Mamahit, SKM., MKM</a:t>
              </a:r>
            </a:p>
          </p:txBody>
        </p:sp>
      </p:grpSp>
      <p:grpSp>
        <p:nvGrpSpPr>
          <p:cNvPr name="Group 52" id="52"/>
          <p:cNvGrpSpPr/>
          <p:nvPr/>
        </p:nvGrpSpPr>
        <p:grpSpPr>
          <a:xfrm rot="0">
            <a:off x="11136185" y="5567025"/>
            <a:ext cx="1976467" cy="472611"/>
            <a:chOff x="0" y="0"/>
            <a:chExt cx="2635289" cy="630148"/>
          </a:xfrm>
        </p:grpSpPr>
        <p:grpSp>
          <p:nvGrpSpPr>
            <p:cNvPr name="Group 53" id="53"/>
            <p:cNvGrpSpPr/>
            <p:nvPr/>
          </p:nvGrpSpPr>
          <p:grpSpPr>
            <a:xfrm rot="0">
              <a:off x="0" y="0"/>
              <a:ext cx="2575567" cy="564617"/>
              <a:chOff x="0" y="0"/>
              <a:chExt cx="620853" cy="136104"/>
            </a:xfrm>
          </p:grpSpPr>
          <p:sp>
            <p:nvSpPr>
              <p:cNvPr name="Freeform 54" id="54"/>
              <p:cNvSpPr/>
              <p:nvPr/>
            </p:nvSpPr>
            <p:spPr>
              <a:xfrm flipH="false" flipV="false" rot="0">
                <a:off x="0" y="0"/>
                <a:ext cx="620853" cy="136104"/>
              </a:xfrm>
              <a:custGeom>
                <a:avLst/>
                <a:gdLst/>
                <a:ahLst/>
                <a:cxnLst/>
                <a:rect r="r" b="b" t="t" l="l"/>
                <a:pathLst>
                  <a:path h="136104" w="620853">
                    <a:moveTo>
                      <a:pt x="52102" y="0"/>
                    </a:moveTo>
                    <a:lnTo>
                      <a:pt x="568751" y="0"/>
                    </a:lnTo>
                    <a:cubicBezTo>
                      <a:pt x="597526" y="0"/>
                      <a:pt x="620853" y="23327"/>
                      <a:pt x="620853" y="52102"/>
                    </a:cubicBezTo>
                    <a:lnTo>
                      <a:pt x="620853" y="84001"/>
                    </a:lnTo>
                    <a:cubicBezTo>
                      <a:pt x="620853" y="97820"/>
                      <a:pt x="615364" y="111072"/>
                      <a:pt x="605593" y="120843"/>
                    </a:cubicBezTo>
                    <a:cubicBezTo>
                      <a:pt x="595822" y="130614"/>
                      <a:pt x="582569" y="136104"/>
                      <a:pt x="568751" y="136104"/>
                    </a:cubicBezTo>
                    <a:lnTo>
                      <a:pt x="52102" y="136104"/>
                    </a:lnTo>
                    <a:cubicBezTo>
                      <a:pt x="38284" y="136104"/>
                      <a:pt x="25032" y="130614"/>
                      <a:pt x="15260" y="120843"/>
                    </a:cubicBezTo>
                    <a:cubicBezTo>
                      <a:pt x="5489" y="111072"/>
                      <a:pt x="0" y="97820"/>
                      <a:pt x="0" y="84001"/>
                    </a:cubicBezTo>
                    <a:lnTo>
                      <a:pt x="0" y="52102"/>
                    </a:lnTo>
                    <a:cubicBezTo>
                      <a:pt x="0" y="38284"/>
                      <a:pt x="5489" y="25032"/>
                      <a:pt x="15260" y="15260"/>
                    </a:cubicBezTo>
                    <a:cubicBezTo>
                      <a:pt x="25032" y="5489"/>
                      <a:pt x="38284" y="0"/>
                      <a:pt x="52102" y="0"/>
                    </a:cubicBezTo>
                    <a:close/>
                  </a:path>
                </a:pathLst>
              </a:custGeom>
              <a:solidFill>
                <a:srgbClr val="5271FF"/>
              </a:solidFill>
              <a:ln w="28575" cap="sq">
                <a:solidFill>
                  <a:srgbClr val="FEFEFE"/>
                </a:solidFill>
                <a:prstDash val="solid"/>
                <a:miter/>
              </a:ln>
            </p:spPr>
          </p:sp>
          <p:sp>
            <p:nvSpPr>
              <p:cNvPr name="TextBox 55" id="55"/>
              <p:cNvSpPr txBox="true"/>
              <p:nvPr/>
            </p:nvSpPr>
            <p:spPr>
              <a:xfrm>
                <a:off x="0" y="9525"/>
                <a:ext cx="620853" cy="126579"/>
              </a:xfrm>
              <a:prstGeom prst="rect">
                <a:avLst/>
              </a:prstGeom>
            </p:spPr>
            <p:txBody>
              <a:bodyPr anchor="ctr" rtlCol="false" tIns="41628" lIns="41628" bIns="41628" rIns="41628"/>
              <a:lstStyle/>
              <a:p>
                <a:pPr algn="ctr">
                  <a:lnSpc>
                    <a:spcPts val="2158"/>
                  </a:lnSpc>
                </a:pPr>
              </a:p>
            </p:txBody>
          </p:sp>
        </p:grpSp>
        <p:grpSp>
          <p:nvGrpSpPr>
            <p:cNvPr name="Group 56" id="56"/>
            <p:cNvGrpSpPr/>
            <p:nvPr/>
          </p:nvGrpSpPr>
          <p:grpSpPr>
            <a:xfrm rot="0">
              <a:off x="0" y="285354"/>
              <a:ext cx="2575567" cy="344794"/>
              <a:chOff x="0" y="0"/>
              <a:chExt cx="620853" cy="83114"/>
            </a:xfrm>
          </p:grpSpPr>
          <p:sp>
            <p:nvSpPr>
              <p:cNvPr name="Freeform 57" id="57"/>
              <p:cNvSpPr/>
              <p:nvPr/>
            </p:nvSpPr>
            <p:spPr>
              <a:xfrm flipH="false" flipV="false" rot="0">
                <a:off x="0" y="0"/>
                <a:ext cx="620853" cy="83114"/>
              </a:xfrm>
              <a:custGeom>
                <a:avLst/>
                <a:gdLst/>
                <a:ahLst/>
                <a:cxnLst/>
                <a:rect r="r" b="b" t="t" l="l"/>
                <a:pathLst>
                  <a:path h="83114" w="620853">
                    <a:moveTo>
                      <a:pt x="41557" y="0"/>
                    </a:moveTo>
                    <a:lnTo>
                      <a:pt x="579296" y="0"/>
                    </a:lnTo>
                    <a:cubicBezTo>
                      <a:pt x="602248" y="0"/>
                      <a:pt x="620853" y="18606"/>
                      <a:pt x="620853" y="41557"/>
                    </a:cubicBezTo>
                    <a:lnTo>
                      <a:pt x="620853" y="41557"/>
                    </a:lnTo>
                    <a:cubicBezTo>
                      <a:pt x="620853" y="64509"/>
                      <a:pt x="602248" y="83114"/>
                      <a:pt x="579296" y="83114"/>
                    </a:cubicBezTo>
                    <a:lnTo>
                      <a:pt x="41557" y="83114"/>
                    </a:lnTo>
                    <a:cubicBezTo>
                      <a:pt x="18606" y="83114"/>
                      <a:pt x="0" y="64509"/>
                      <a:pt x="0" y="41557"/>
                    </a:cubicBezTo>
                    <a:lnTo>
                      <a:pt x="0" y="41557"/>
                    </a:lnTo>
                    <a:cubicBezTo>
                      <a:pt x="0" y="18606"/>
                      <a:pt x="18606" y="0"/>
                      <a:pt x="41557" y="0"/>
                    </a:cubicBezTo>
                    <a:close/>
                  </a:path>
                </a:pathLst>
              </a:custGeom>
              <a:solidFill>
                <a:srgbClr val="FFFFFF"/>
              </a:solidFill>
              <a:ln w="28575" cap="sq">
                <a:solidFill>
                  <a:srgbClr val="FEFEFE"/>
                </a:solidFill>
                <a:prstDash val="solid"/>
                <a:miter/>
              </a:ln>
            </p:spPr>
          </p:sp>
          <p:sp>
            <p:nvSpPr>
              <p:cNvPr name="TextBox 58" id="58"/>
              <p:cNvSpPr txBox="true"/>
              <p:nvPr/>
            </p:nvSpPr>
            <p:spPr>
              <a:xfrm>
                <a:off x="0" y="9525"/>
                <a:ext cx="620853" cy="73589"/>
              </a:xfrm>
              <a:prstGeom prst="rect">
                <a:avLst/>
              </a:prstGeom>
            </p:spPr>
            <p:txBody>
              <a:bodyPr anchor="ctr" rtlCol="false" tIns="41628" lIns="41628" bIns="41628" rIns="41628"/>
              <a:lstStyle/>
              <a:p>
                <a:pPr algn="ctr">
                  <a:lnSpc>
                    <a:spcPts val="2158"/>
                  </a:lnSpc>
                </a:pPr>
              </a:p>
            </p:txBody>
          </p:sp>
        </p:grpSp>
        <p:sp>
          <p:nvSpPr>
            <p:cNvPr name="TextBox 59" id="59"/>
            <p:cNvSpPr txBox="true"/>
            <p:nvPr/>
          </p:nvSpPr>
          <p:spPr>
            <a:xfrm rot="0">
              <a:off x="14821" y="300588"/>
              <a:ext cx="2620468" cy="289032"/>
            </a:xfrm>
            <a:prstGeom prst="rect">
              <a:avLst/>
            </a:prstGeom>
          </p:spPr>
          <p:txBody>
            <a:bodyPr anchor="t" rtlCol="false" tIns="0" lIns="0" bIns="0" rIns="0">
              <a:spAutoFit/>
            </a:bodyPr>
            <a:lstStyle/>
            <a:p>
              <a:pPr algn="ctr">
                <a:lnSpc>
                  <a:spcPts val="820"/>
                </a:lnSpc>
              </a:pPr>
              <a:r>
                <a:rPr lang="en-US" sz="713" spc="60">
                  <a:solidFill>
                    <a:srgbClr val="A65810"/>
                  </a:solidFill>
                  <a:latin typeface="The Youngest Serif"/>
                  <a:ea typeface="The Youngest Serif"/>
                  <a:cs typeface="The Youngest Serif"/>
                  <a:sym typeface="The Youngest Serif"/>
                </a:rPr>
                <a:t>Sekretaris PPID Pelaksana</a:t>
              </a:r>
            </a:p>
            <a:p>
              <a:pPr algn="ctr">
                <a:lnSpc>
                  <a:spcPts val="820"/>
                </a:lnSpc>
              </a:pPr>
              <a:r>
                <a:rPr lang="en-US" sz="713" spc="60">
                  <a:solidFill>
                    <a:srgbClr val="A65810"/>
                  </a:solidFill>
                  <a:latin typeface="The Youngest Serif"/>
                  <a:ea typeface="The Youngest Serif"/>
                  <a:cs typeface="The Youngest Serif"/>
                  <a:sym typeface="The Youngest Serif"/>
                </a:rPr>
                <a:t>Dinas Kesehatan Prov Kalteng</a:t>
              </a:r>
            </a:p>
          </p:txBody>
        </p:sp>
        <p:sp>
          <p:nvSpPr>
            <p:cNvPr name="TextBox 60" id="60"/>
            <p:cNvSpPr txBox="true"/>
            <p:nvPr/>
          </p:nvSpPr>
          <p:spPr>
            <a:xfrm rot="0">
              <a:off x="143937" y="118838"/>
              <a:ext cx="2362237" cy="122326"/>
            </a:xfrm>
            <a:prstGeom prst="rect">
              <a:avLst/>
            </a:prstGeom>
          </p:spPr>
          <p:txBody>
            <a:bodyPr anchor="t" rtlCol="false" tIns="0" lIns="0" bIns="0" rIns="0">
              <a:spAutoFit/>
            </a:bodyPr>
            <a:lstStyle/>
            <a:p>
              <a:pPr algn="ctr">
                <a:lnSpc>
                  <a:spcPts val="692"/>
                </a:lnSpc>
              </a:pPr>
              <a:r>
                <a:rPr lang="en-US" sz="721">
                  <a:solidFill>
                    <a:srgbClr val="FFFFFF"/>
                  </a:solidFill>
                  <a:latin typeface="League Spartan"/>
                  <a:ea typeface="League Spartan"/>
                  <a:cs typeface="League Spartan"/>
                  <a:sym typeface="League Spartan"/>
                </a:rPr>
                <a:t>Siti Rahmah, SKM</a:t>
              </a:r>
            </a:p>
          </p:txBody>
        </p:sp>
      </p:grpSp>
      <p:grpSp>
        <p:nvGrpSpPr>
          <p:cNvPr name="Group 61" id="61"/>
          <p:cNvGrpSpPr/>
          <p:nvPr/>
        </p:nvGrpSpPr>
        <p:grpSpPr>
          <a:xfrm rot="0">
            <a:off x="13624081" y="5567025"/>
            <a:ext cx="1976467" cy="472611"/>
            <a:chOff x="0" y="0"/>
            <a:chExt cx="2635289" cy="630148"/>
          </a:xfrm>
        </p:grpSpPr>
        <p:grpSp>
          <p:nvGrpSpPr>
            <p:cNvPr name="Group 62" id="62"/>
            <p:cNvGrpSpPr/>
            <p:nvPr/>
          </p:nvGrpSpPr>
          <p:grpSpPr>
            <a:xfrm rot="0">
              <a:off x="0" y="0"/>
              <a:ext cx="2575567" cy="564617"/>
              <a:chOff x="0" y="0"/>
              <a:chExt cx="620853" cy="136104"/>
            </a:xfrm>
          </p:grpSpPr>
          <p:sp>
            <p:nvSpPr>
              <p:cNvPr name="Freeform 63" id="63"/>
              <p:cNvSpPr/>
              <p:nvPr/>
            </p:nvSpPr>
            <p:spPr>
              <a:xfrm flipH="false" flipV="false" rot="0">
                <a:off x="0" y="0"/>
                <a:ext cx="620853" cy="136104"/>
              </a:xfrm>
              <a:custGeom>
                <a:avLst/>
                <a:gdLst/>
                <a:ahLst/>
                <a:cxnLst/>
                <a:rect r="r" b="b" t="t" l="l"/>
                <a:pathLst>
                  <a:path h="136104" w="620853">
                    <a:moveTo>
                      <a:pt x="52102" y="0"/>
                    </a:moveTo>
                    <a:lnTo>
                      <a:pt x="568751" y="0"/>
                    </a:lnTo>
                    <a:cubicBezTo>
                      <a:pt x="597526" y="0"/>
                      <a:pt x="620853" y="23327"/>
                      <a:pt x="620853" y="52102"/>
                    </a:cubicBezTo>
                    <a:lnTo>
                      <a:pt x="620853" y="84001"/>
                    </a:lnTo>
                    <a:cubicBezTo>
                      <a:pt x="620853" y="97820"/>
                      <a:pt x="615364" y="111072"/>
                      <a:pt x="605593" y="120843"/>
                    </a:cubicBezTo>
                    <a:cubicBezTo>
                      <a:pt x="595822" y="130614"/>
                      <a:pt x="582569" y="136104"/>
                      <a:pt x="568751" y="136104"/>
                    </a:cubicBezTo>
                    <a:lnTo>
                      <a:pt x="52102" y="136104"/>
                    </a:lnTo>
                    <a:cubicBezTo>
                      <a:pt x="38284" y="136104"/>
                      <a:pt x="25032" y="130614"/>
                      <a:pt x="15260" y="120843"/>
                    </a:cubicBezTo>
                    <a:cubicBezTo>
                      <a:pt x="5489" y="111072"/>
                      <a:pt x="0" y="97820"/>
                      <a:pt x="0" y="84001"/>
                    </a:cubicBezTo>
                    <a:lnTo>
                      <a:pt x="0" y="52102"/>
                    </a:lnTo>
                    <a:cubicBezTo>
                      <a:pt x="0" y="38284"/>
                      <a:pt x="5489" y="25032"/>
                      <a:pt x="15260" y="15260"/>
                    </a:cubicBezTo>
                    <a:cubicBezTo>
                      <a:pt x="25032" y="5489"/>
                      <a:pt x="38284" y="0"/>
                      <a:pt x="52102" y="0"/>
                    </a:cubicBezTo>
                    <a:close/>
                  </a:path>
                </a:pathLst>
              </a:custGeom>
              <a:solidFill>
                <a:srgbClr val="5271FF"/>
              </a:solidFill>
              <a:ln w="28575" cap="sq">
                <a:solidFill>
                  <a:srgbClr val="FEFEFE"/>
                </a:solidFill>
                <a:prstDash val="solid"/>
                <a:miter/>
              </a:ln>
            </p:spPr>
          </p:sp>
          <p:sp>
            <p:nvSpPr>
              <p:cNvPr name="TextBox 64" id="64"/>
              <p:cNvSpPr txBox="true"/>
              <p:nvPr/>
            </p:nvSpPr>
            <p:spPr>
              <a:xfrm>
                <a:off x="0" y="9525"/>
                <a:ext cx="620853" cy="126579"/>
              </a:xfrm>
              <a:prstGeom prst="rect">
                <a:avLst/>
              </a:prstGeom>
            </p:spPr>
            <p:txBody>
              <a:bodyPr anchor="ctr" rtlCol="false" tIns="41628" lIns="41628" bIns="41628" rIns="41628"/>
              <a:lstStyle/>
              <a:p>
                <a:pPr algn="ctr">
                  <a:lnSpc>
                    <a:spcPts val="2158"/>
                  </a:lnSpc>
                </a:pPr>
              </a:p>
            </p:txBody>
          </p:sp>
        </p:grpSp>
        <p:grpSp>
          <p:nvGrpSpPr>
            <p:cNvPr name="Group 65" id="65"/>
            <p:cNvGrpSpPr/>
            <p:nvPr/>
          </p:nvGrpSpPr>
          <p:grpSpPr>
            <a:xfrm rot="0">
              <a:off x="0" y="285354"/>
              <a:ext cx="2575567" cy="344794"/>
              <a:chOff x="0" y="0"/>
              <a:chExt cx="620853" cy="83114"/>
            </a:xfrm>
          </p:grpSpPr>
          <p:sp>
            <p:nvSpPr>
              <p:cNvPr name="Freeform 66" id="66"/>
              <p:cNvSpPr/>
              <p:nvPr/>
            </p:nvSpPr>
            <p:spPr>
              <a:xfrm flipH="false" flipV="false" rot="0">
                <a:off x="0" y="0"/>
                <a:ext cx="620853" cy="83114"/>
              </a:xfrm>
              <a:custGeom>
                <a:avLst/>
                <a:gdLst/>
                <a:ahLst/>
                <a:cxnLst/>
                <a:rect r="r" b="b" t="t" l="l"/>
                <a:pathLst>
                  <a:path h="83114" w="620853">
                    <a:moveTo>
                      <a:pt x="41557" y="0"/>
                    </a:moveTo>
                    <a:lnTo>
                      <a:pt x="579296" y="0"/>
                    </a:lnTo>
                    <a:cubicBezTo>
                      <a:pt x="602248" y="0"/>
                      <a:pt x="620853" y="18606"/>
                      <a:pt x="620853" y="41557"/>
                    </a:cubicBezTo>
                    <a:lnTo>
                      <a:pt x="620853" y="41557"/>
                    </a:lnTo>
                    <a:cubicBezTo>
                      <a:pt x="620853" y="64509"/>
                      <a:pt x="602248" y="83114"/>
                      <a:pt x="579296" y="83114"/>
                    </a:cubicBezTo>
                    <a:lnTo>
                      <a:pt x="41557" y="83114"/>
                    </a:lnTo>
                    <a:cubicBezTo>
                      <a:pt x="18606" y="83114"/>
                      <a:pt x="0" y="64509"/>
                      <a:pt x="0" y="41557"/>
                    </a:cubicBezTo>
                    <a:lnTo>
                      <a:pt x="0" y="41557"/>
                    </a:lnTo>
                    <a:cubicBezTo>
                      <a:pt x="0" y="18606"/>
                      <a:pt x="18606" y="0"/>
                      <a:pt x="41557" y="0"/>
                    </a:cubicBezTo>
                    <a:close/>
                  </a:path>
                </a:pathLst>
              </a:custGeom>
              <a:solidFill>
                <a:srgbClr val="FFFFFF"/>
              </a:solidFill>
              <a:ln w="28575" cap="sq">
                <a:solidFill>
                  <a:srgbClr val="FEFEFE"/>
                </a:solidFill>
                <a:prstDash val="solid"/>
                <a:miter/>
              </a:ln>
            </p:spPr>
          </p:sp>
          <p:sp>
            <p:nvSpPr>
              <p:cNvPr name="TextBox 67" id="67"/>
              <p:cNvSpPr txBox="true"/>
              <p:nvPr/>
            </p:nvSpPr>
            <p:spPr>
              <a:xfrm>
                <a:off x="0" y="9525"/>
                <a:ext cx="620853" cy="73589"/>
              </a:xfrm>
              <a:prstGeom prst="rect">
                <a:avLst/>
              </a:prstGeom>
            </p:spPr>
            <p:txBody>
              <a:bodyPr anchor="ctr" rtlCol="false" tIns="41628" lIns="41628" bIns="41628" rIns="41628"/>
              <a:lstStyle/>
              <a:p>
                <a:pPr algn="ctr">
                  <a:lnSpc>
                    <a:spcPts val="2158"/>
                  </a:lnSpc>
                </a:pPr>
              </a:p>
            </p:txBody>
          </p:sp>
        </p:grpSp>
        <p:sp>
          <p:nvSpPr>
            <p:cNvPr name="TextBox 68" id="68"/>
            <p:cNvSpPr txBox="true"/>
            <p:nvPr/>
          </p:nvSpPr>
          <p:spPr>
            <a:xfrm rot="0">
              <a:off x="14821" y="300588"/>
              <a:ext cx="2620468" cy="289032"/>
            </a:xfrm>
            <a:prstGeom prst="rect">
              <a:avLst/>
            </a:prstGeom>
          </p:spPr>
          <p:txBody>
            <a:bodyPr anchor="t" rtlCol="false" tIns="0" lIns="0" bIns="0" rIns="0">
              <a:spAutoFit/>
            </a:bodyPr>
            <a:lstStyle/>
            <a:p>
              <a:pPr algn="ctr">
                <a:lnSpc>
                  <a:spcPts val="820"/>
                </a:lnSpc>
              </a:pPr>
              <a:r>
                <a:rPr lang="en-US" sz="713" spc="60">
                  <a:solidFill>
                    <a:srgbClr val="A65810"/>
                  </a:solidFill>
                  <a:latin typeface="The Youngest Serif"/>
                  <a:ea typeface="The Youngest Serif"/>
                  <a:cs typeface="The Youngest Serif"/>
                  <a:sym typeface="The Youngest Serif"/>
                </a:rPr>
                <a:t>Koordinator PPID Pelaksana</a:t>
              </a:r>
            </a:p>
            <a:p>
              <a:pPr algn="ctr">
                <a:lnSpc>
                  <a:spcPts val="820"/>
                </a:lnSpc>
              </a:pPr>
              <a:r>
                <a:rPr lang="en-US" sz="713" spc="60">
                  <a:solidFill>
                    <a:srgbClr val="A65810"/>
                  </a:solidFill>
                  <a:latin typeface="The Youngest Serif"/>
                  <a:ea typeface="The Youngest Serif"/>
                  <a:cs typeface="The Youngest Serif"/>
                  <a:sym typeface="The Youngest Serif"/>
                </a:rPr>
                <a:t>Dinas Kesehatan Prov Kalteng</a:t>
              </a:r>
            </a:p>
          </p:txBody>
        </p:sp>
        <p:sp>
          <p:nvSpPr>
            <p:cNvPr name="TextBox 69" id="69"/>
            <p:cNvSpPr txBox="true"/>
            <p:nvPr/>
          </p:nvSpPr>
          <p:spPr>
            <a:xfrm rot="0">
              <a:off x="143937" y="93438"/>
              <a:ext cx="2362237" cy="145015"/>
            </a:xfrm>
            <a:prstGeom prst="rect">
              <a:avLst/>
            </a:prstGeom>
          </p:spPr>
          <p:txBody>
            <a:bodyPr anchor="t" rtlCol="false" tIns="0" lIns="0" bIns="0" rIns="0">
              <a:spAutoFit/>
            </a:bodyPr>
            <a:lstStyle/>
            <a:p>
              <a:pPr algn="ctr">
                <a:lnSpc>
                  <a:spcPts val="788"/>
                </a:lnSpc>
              </a:pPr>
              <a:r>
                <a:rPr lang="en-US" sz="821">
                  <a:solidFill>
                    <a:srgbClr val="FFFFFF"/>
                  </a:solidFill>
                  <a:latin typeface="League Spartan"/>
                  <a:ea typeface="League Spartan"/>
                  <a:cs typeface="League Spartan"/>
                  <a:sym typeface="League Spartan"/>
                </a:rPr>
                <a:t>Rusdiani, SKM., MAP</a:t>
              </a:r>
            </a:p>
          </p:txBody>
        </p:sp>
      </p:grpSp>
      <p:grpSp>
        <p:nvGrpSpPr>
          <p:cNvPr name="Group 70" id="70"/>
          <p:cNvGrpSpPr/>
          <p:nvPr/>
        </p:nvGrpSpPr>
        <p:grpSpPr>
          <a:xfrm rot="0">
            <a:off x="9015367" y="8248607"/>
            <a:ext cx="1976467" cy="472611"/>
            <a:chOff x="0" y="0"/>
            <a:chExt cx="2635289" cy="630148"/>
          </a:xfrm>
        </p:grpSpPr>
        <p:grpSp>
          <p:nvGrpSpPr>
            <p:cNvPr name="Group 71" id="71"/>
            <p:cNvGrpSpPr/>
            <p:nvPr/>
          </p:nvGrpSpPr>
          <p:grpSpPr>
            <a:xfrm rot="0">
              <a:off x="0" y="0"/>
              <a:ext cx="2575567" cy="564617"/>
              <a:chOff x="0" y="0"/>
              <a:chExt cx="620853" cy="136104"/>
            </a:xfrm>
          </p:grpSpPr>
          <p:sp>
            <p:nvSpPr>
              <p:cNvPr name="Freeform 72" id="72"/>
              <p:cNvSpPr/>
              <p:nvPr/>
            </p:nvSpPr>
            <p:spPr>
              <a:xfrm flipH="false" flipV="false" rot="0">
                <a:off x="0" y="0"/>
                <a:ext cx="620853" cy="136104"/>
              </a:xfrm>
              <a:custGeom>
                <a:avLst/>
                <a:gdLst/>
                <a:ahLst/>
                <a:cxnLst/>
                <a:rect r="r" b="b" t="t" l="l"/>
                <a:pathLst>
                  <a:path h="136104" w="620853">
                    <a:moveTo>
                      <a:pt x="52102" y="0"/>
                    </a:moveTo>
                    <a:lnTo>
                      <a:pt x="568751" y="0"/>
                    </a:lnTo>
                    <a:cubicBezTo>
                      <a:pt x="597526" y="0"/>
                      <a:pt x="620853" y="23327"/>
                      <a:pt x="620853" y="52102"/>
                    </a:cubicBezTo>
                    <a:lnTo>
                      <a:pt x="620853" y="84001"/>
                    </a:lnTo>
                    <a:cubicBezTo>
                      <a:pt x="620853" y="97820"/>
                      <a:pt x="615364" y="111072"/>
                      <a:pt x="605593" y="120843"/>
                    </a:cubicBezTo>
                    <a:cubicBezTo>
                      <a:pt x="595822" y="130614"/>
                      <a:pt x="582569" y="136104"/>
                      <a:pt x="568751" y="136104"/>
                    </a:cubicBezTo>
                    <a:lnTo>
                      <a:pt x="52102" y="136104"/>
                    </a:lnTo>
                    <a:cubicBezTo>
                      <a:pt x="38284" y="136104"/>
                      <a:pt x="25032" y="130614"/>
                      <a:pt x="15260" y="120843"/>
                    </a:cubicBezTo>
                    <a:cubicBezTo>
                      <a:pt x="5489" y="111072"/>
                      <a:pt x="0" y="97820"/>
                      <a:pt x="0" y="84001"/>
                    </a:cubicBezTo>
                    <a:lnTo>
                      <a:pt x="0" y="52102"/>
                    </a:lnTo>
                    <a:cubicBezTo>
                      <a:pt x="0" y="38284"/>
                      <a:pt x="5489" y="25032"/>
                      <a:pt x="15260" y="15260"/>
                    </a:cubicBezTo>
                    <a:cubicBezTo>
                      <a:pt x="25032" y="5489"/>
                      <a:pt x="38284" y="0"/>
                      <a:pt x="52102" y="0"/>
                    </a:cubicBezTo>
                    <a:close/>
                  </a:path>
                </a:pathLst>
              </a:custGeom>
              <a:solidFill>
                <a:srgbClr val="5271FF"/>
              </a:solidFill>
              <a:ln w="28575" cap="sq">
                <a:solidFill>
                  <a:srgbClr val="FEFEFE"/>
                </a:solidFill>
                <a:prstDash val="solid"/>
                <a:miter/>
              </a:ln>
            </p:spPr>
          </p:sp>
          <p:sp>
            <p:nvSpPr>
              <p:cNvPr name="TextBox 73" id="73"/>
              <p:cNvSpPr txBox="true"/>
              <p:nvPr/>
            </p:nvSpPr>
            <p:spPr>
              <a:xfrm>
                <a:off x="0" y="9525"/>
                <a:ext cx="620853" cy="126579"/>
              </a:xfrm>
              <a:prstGeom prst="rect">
                <a:avLst/>
              </a:prstGeom>
            </p:spPr>
            <p:txBody>
              <a:bodyPr anchor="ctr" rtlCol="false" tIns="41628" lIns="41628" bIns="41628" rIns="41628"/>
              <a:lstStyle/>
              <a:p>
                <a:pPr algn="ctr">
                  <a:lnSpc>
                    <a:spcPts val="2158"/>
                  </a:lnSpc>
                </a:pPr>
              </a:p>
            </p:txBody>
          </p:sp>
        </p:grpSp>
        <p:grpSp>
          <p:nvGrpSpPr>
            <p:cNvPr name="Group 74" id="74"/>
            <p:cNvGrpSpPr/>
            <p:nvPr/>
          </p:nvGrpSpPr>
          <p:grpSpPr>
            <a:xfrm rot="0">
              <a:off x="0" y="285354"/>
              <a:ext cx="2575567" cy="344794"/>
              <a:chOff x="0" y="0"/>
              <a:chExt cx="620853" cy="83114"/>
            </a:xfrm>
          </p:grpSpPr>
          <p:sp>
            <p:nvSpPr>
              <p:cNvPr name="Freeform 75" id="75"/>
              <p:cNvSpPr/>
              <p:nvPr/>
            </p:nvSpPr>
            <p:spPr>
              <a:xfrm flipH="false" flipV="false" rot="0">
                <a:off x="0" y="0"/>
                <a:ext cx="620853" cy="83114"/>
              </a:xfrm>
              <a:custGeom>
                <a:avLst/>
                <a:gdLst/>
                <a:ahLst/>
                <a:cxnLst/>
                <a:rect r="r" b="b" t="t" l="l"/>
                <a:pathLst>
                  <a:path h="83114" w="620853">
                    <a:moveTo>
                      <a:pt x="41557" y="0"/>
                    </a:moveTo>
                    <a:lnTo>
                      <a:pt x="579296" y="0"/>
                    </a:lnTo>
                    <a:cubicBezTo>
                      <a:pt x="602248" y="0"/>
                      <a:pt x="620853" y="18606"/>
                      <a:pt x="620853" y="41557"/>
                    </a:cubicBezTo>
                    <a:lnTo>
                      <a:pt x="620853" y="41557"/>
                    </a:lnTo>
                    <a:cubicBezTo>
                      <a:pt x="620853" y="64509"/>
                      <a:pt x="602248" y="83114"/>
                      <a:pt x="579296" y="83114"/>
                    </a:cubicBezTo>
                    <a:lnTo>
                      <a:pt x="41557" y="83114"/>
                    </a:lnTo>
                    <a:cubicBezTo>
                      <a:pt x="18606" y="83114"/>
                      <a:pt x="0" y="64509"/>
                      <a:pt x="0" y="41557"/>
                    </a:cubicBezTo>
                    <a:lnTo>
                      <a:pt x="0" y="41557"/>
                    </a:lnTo>
                    <a:cubicBezTo>
                      <a:pt x="0" y="18606"/>
                      <a:pt x="18606" y="0"/>
                      <a:pt x="41557" y="0"/>
                    </a:cubicBezTo>
                    <a:close/>
                  </a:path>
                </a:pathLst>
              </a:custGeom>
              <a:solidFill>
                <a:srgbClr val="FFFFFF"/>
              </a:solidFill>
              <a:ln w="28575" cap="sq">
                <a:solidFill>
                  <a:srgbClr val="FEFEFE"/>
                </a:solidFill>
                <a:prstDash val="solid"/>
                <a:miter/>
              </a:ln>
            </p:spPr>
          </p:sp>
          <p:sp>
            <p:nvSpPr>
              <p:cNvPr name="TextBox 76" id="76"/>
              <p:cNvSpPr txBox="true"/>
              <p:nvPr/>
            </p:nvSpPr>
            <p:spPr>
              <a:xfrm>
                <a:off x="0" y="9525"/>
                <a:ext cx="620853" cy="73589"/>
              </a:xfrm>
              <a:prstGeom prst="rect">
                <a:avLst/>
              </a:prstGeom>
            </p:spPr>
            <p:txBody>
              <a:bodyPr anchor="ctr" rtlCol="false" tIns="41628" lIns="41628" bIns="41628" rIns="41628"/>
              <a:lstStyle/>
              <a:p>
                <a:pPr algn="ctr">
                  <a:lnSpc>
                    <a:spcPts val="2158"/>
                  </a:lnSpc>
                </a:pPr>
              </a:p>
            </p:txBody>
          </p:sp>
        </p:grpSp>
        <p:sp>
          <p:nvSpPr>
            <p:cNvPr name="TextBox 77" id="77"/>
            <p:cNvSpPr txBox="true"/>
            <p:nvPr/>
          </p:nvSpPr>
          <p:spPr>
            <a:xfrm rot="0">
              <a:off x="14821" y="300588"/>
              <a:ext cx="2620468" cy="289032"/>
            </a:xfrm>
            <a:prstGeom prst="rect">
              <a:avLst/>
            </a:prstGeom>
          </p:spPr>
          <p:txBody>
            <a:bodyPr anchor="t" rtlCol="false" tIns="0" lIns="0" bIns="0" rIns="0">
              <a:spAutoFit/>
            </a:bodyPr>
            <a:lstStyle/>
            <a:p>
              <a:pPr algn="ctr">
                <a:lnSpc>
                  <a:spcPts val="820"/>
                </a:lnSpc>
              </a:pPr>
              <a:r>
                <a:rPr lang="en-US" sz="713" spc="60">
                  <a:solidFill>
                    <a:srgbClr val="A65810"/>
                  </a:solidFill>
                  <a:latin typeface="The Youngest Serif"/>
                  <a:ea typeface="The Youngest Serif"/>
                  <a:cs typeface="The Youngest Serif"/>
                  <a:sym typeface="The Youngest Serif"/>
                </a:rPr>
                <a:t>Angggota PPID P</a:t>
              </a:r>
              <a:r>
                <a:rPr lang="en-US" sz="713" spc="60">
                  <a:solidFill>
                    <a:srgbClr val="A65810"/>
                  </a:solidFill>
                  <a:latin typeface="The Youngest Serif"/>
                  <a:ea typeface="The Youngest Serif"/>
                  <a:cs typeface="The Youngest Serif"/>
                  <a:sym typeface="The Youngest Serif"/>
                </a:rPr>
                <a:t>elaksana</a:t>
              </a:r>
            </a:p>
            <a:p>
              <a:pPr algn="ctr">
                <a:lnSpc>
                  <a:spcPts val="820"/>
                </a:lnSpc>
              </a:pPr>
              <a:r>
                <a:rPr lang="en-US" sz="713" spc="60">
                  <a:solidFill>
                    <a:srgbClr val="A65810"/>
                  </a:solidFill>
                  <a:latin typeface="The Youngest Serif"/>
                  <a:ea typeface="The Youngest Serif"/>
                  <a:cs typeface="The Youngest Serif"/>
                  <a:sym typeface="The Youngest Serif"/>
                </a:rPr>
                <a:t>Dinas Kesehatan Prov Kalteng</a:t>
              </a:r>
            </a:p>
          </p:txBody>
        </p:sp>
        <p:sp>
          <p:nvSpPr>
            <p:cNvPr name="TextBox 78" id="78"/>
            <p:cNvSpPr txBox="true"/>
            <p:nvPr/>
          </p:nvSpPr>
          <p:spPr>
            <a:xfrm rot="0">
              <a:off x="143937" y="93438"/>
              <a:ext cx="2362237" cy="145015"/>
            </a:xfrm>
            <a:prstGeom prst="rect">
              <a:avLst/>
            </a:prstGeom>
          </p:spPr>
          <p:txBody>
            <a:bodyPr anchor="t" rtlCol="false" tIns="0" lIns="0" bIns="0" rIns="0">
              <a:spAutoFit/>
            </a:bodyPr>
            <a:lstStyle/>
            <a:p>
              <a:pPr algn="ctr">
                <a:lnSpc>
                  <a:spcPts val="788"/>
                </a:lnSpc>
              </a:pPr>
              <a:r>
                <a:rPr lang="en-US" sz="821">
                  <a:solidFill>
                    <a:srgbClr val="FFFFFF"/>
                  </a:solidFill>
                  <a:latin typeface="League Spartan"/>
                  <a:ea typeface="League Spartan"/>
                  <a:cs typeface="League Spartan"/>
                  <a:sym typeface="League Spartan"/>
                </a:rPr>
                <a:t>Geryska Randy, S.Kom</a:t>
              </a:r>
            </a:p>
          </p:txBody>
        </p:sp>
      </p:grpSp>
      <p:grpSp>
        <p:nvGrpSpPr>
          <p:cNvPr name="Group 79" id="79"/>
          <p:cNvGrpSpPr/>
          <p:nvPr/>
        </p:nvGrpSpPr>
        <p:grpSpPr>
          <a:xfrm rot="0">
            <a:off x="11152218" y="8248607"/>
            <a:ext cx="1976467" cy="472611"/>
            <a:chOff x="0" y="0"/>
            <a:chExt cx="2635289" cy="630148"/>
          </a:xfrm>
        </p:grpSpPr>
        <p:grpSp>
          <p:nvGrpSpPr>
            <p:cNvPr name="Group 80" id="80"/>
            <p:cNvGrpSpPr/>
            <p:nvPr/>
          </p:nvGrpSpPr>
          <p:grpSpPr>
            <a:xfrm rot="0">
              <a:off x="0" y="0"/>
              <a:ext cx="2575567" cy="564617"/>
              <a:chOff x="0" y="0"/>
              <a:chExt cx="620853" cy="136104"/>
            </a:xfrm>
          </p:grpSpPr>
          <p:sp>
            <p:nvSpPr>
              <p:cNvPr name="Freeform 81" id="81"/>
              <p:cNvSpPr/>
              <p:nvPr/>
            </p:nvSpPr>
            <p:spPr>
              <a:xfrm flipH="false" flipV="false" rot="0">
                <a:off x="0" y="0"/>
                <a:ext cx="620853" cy="136104"/>
              </a:xfrm>
              <a:custGeom>
                <a:avLst/>
                <a:gdLst/>
                <a:ahLst/>
                <a:cxnLst/>
                <a:rect r="r" b="b" t="t" l="l"/>
                <a:pathLst>
                  <a:path h="136104" w="620853">
                    <a:moveTo>
                      <a:pt x="52102" y="0"/>
                    </a:moveTo>
                    <a:lnTo>
                      <a:pt x="568751" y="0"/>
                    </a:lnTo>
                    <a:cubicBezTo>
                      <a:pt x="597526" y="0"/>
                      <a:pt x="620853" y="23327"/>
                      <a:pt x="620853" y="52102"/>
                    </a:cubicBezTo>
                    <a:lnTo>
                      <a:pt x="620853" y="84001"/>
                    </a:lnTo>
                    <a:cubicBezTo>
                      <a:pt x="620853" y="97820"/>
                      <a:pt x="615364" y="111072"/>
                      <a:pt x="605593" y="120843"/>
                    </a:cubicBezTo>
                    <a:cubicBezTo>
                      <a:pt x="595822" y="130614"/>
                      <a:pt x="582569" y="136104"/>
                      <a:pt x="568751" y="136104"/>
                    </a:cubicBezTo>
                    <a:lnTo>
                      <a:pt x="52102" y="136104"/>
                    </a:lnTo>
                    <a:cubicBezTo>
                      <a:pt x="38284" y="136104"/>
                      <a:pt x="25032" y="130614"/>
                      <a:pt x="15260" y="120843"/>
                    </a:cubicBezTo>
                    <a:cubicBezTo>
                      <a:pt x="5489" y="111072"/>
                      <a:pt x="0" y="97820"/>
                      <a:pt x="0" y="84001"/>
                    </a:cubicBezTo>
                    <a:lnTo>
                      <a:pt x="0" y="52102"/>
                    </a:lnTo>
                    <a:cubicBezTo>
                      <a:pt x="0" y="38284"/>
                      <a:pt x="5489" y="25032"/>
                      <a:pt x="15260" y="15260"/>
                    </a:cubicBezTo>
                    <a:cubicBezTo>
                      <a:pt x="25032" y="5489"/>
                      <a:pt x="38284" y="0"/>
                      <a:pt x="52102" y="0"/>
                    </a:cubicBezTo>
                    <a:close/>
                  </a:path>
                </a:pathLst>
              </a:custGeom>
              <a:solidFill>
                <a:srgbClr val="5271FF"/>
              </a:solidFill>
              <a:ln w="28575" cap="sq">
                <a:solidFill>
                  <a:srgbClr val="FEFEFE"/>
                </a:solidFill>
                <a:prstDash val="solid"/>
                <a:miter/>
              </a:ln>
            </p:spPr>
          </p:sp>
          <p:sp>
            <p:nvSpPr>
              <p:cNvPr name="TextBox 82" id="82"/>
              <p:cNvSpPr txBox="true"/>
              <p:nvPr/>
            </p:nvSpPr>
            <p:spPr>
              <a:xfrm>
                <a:off x="0" y="9525"/>
                <a:ext cx="620853" cy="126579"/>
              </a:xfrm>
              <a:prstGeom prst="rect">
                <a:avLst/>
              </a:prstGeom>
            </p:spPr>
            <p:txBody>
              <a:bodyPr anchor="ctr" rtlCol="false" tIns="41628" lIns="41628" bIns="41628" rIns="41628"/>
              <a:lstStyle/>
              <a:p>
                <a:pPr algn="ctr">
                  <a:lnSpc>
                    <a:spcPts val="2158"/>
                  </a:lnSpc>
                </a:pPr>
              </a:p>
            </p:txBody>
          </p:sp>
        </p:grpSp>
        <p:grpSp>
          <p:nvGrpSpPr>
            <p:cNvPr name="Group 83" id="83"/>
            <p:cNvGrpSpPr/>
            <p:nvPr/>
          </p:nvGrpSpPr>
          <p:grpSpPr>
            <a:xfrm rot="0">
              <a:off x="0" y="285354"/>
              <a:ext cx="2575567" cy="344794"/>
              <a:chOff x="0" y="0"/>
              <a:chExt cx="620853" cy="83114"/>
            </a:xfrm>
          </p:grpSpPr>
          <p:sp>
            <p:nvSpPr>
              <p:cNvPr name="Freeform 84" id="84"/>
              <p:cNvSpPr/>
              <p:nvPr/>
            </p:nvSpPr>
            <p:spPr>
              <a:xfrm flipH="false" flipV="false" rot="0">
                <a:off x="0" y="0"/>
                <a:ext cx="620853" cy="83114"/>
              </a:xfrm>
              <a:custGeom>
                <a:avLst/>
                <a:gdLst/>
                <a:ahLst/>
                <a:cxnLst/>
                <a:rect r="r" b="b" t="t" l="l"/>
                <a:pathLst>
                  <a:path h="83114" w="620853">
                    <a:moveTo>
                      <a:pt x="41557" y="0"/>
                    </a:moveTo>
                    <a:lnTo>
                      <a:pt x="579296" y="0"/>
                    </a:lnTo>
                    <a:cubicBezTo>
                      <a:pt x="602248" y="0"/>
                      <a:pt x="620853" y="18606"/>
                      <a:pt x="620853" y="41557"/>
                    </a:cubicBezTo>
                    <a:lnTo>
                      <a:pt x="620853" y="41557"/>
                    </a:lnTo>
                    <a:cubicBezTo>
                      <a:pt x="620853" y="64509"/>
                      <a:pt x="602248" y="83114"/>
                      <a:pt x="579296" y="83114"/>
                    </a:cubicBezTo>
                    <a:lnTo>
                      <a:pt x="41557" y="83114"/>
                    </a:lnTo>
                    <a:cubicBezTo>
                      <a:pt x="18606" y="83114"/>
                      <a:pt x="0" y="64509"/>
                      <a:pt x="0" y="41557"/>
                    </a:cubicBezTo>
                    <a:lnTo>
                      <a:pt x="0" y="41557"/>
                    </a:lnTo>
                    <a:cubicBezTo>
                      <a:pt x="0" y="18606"/>
                      <a:pt x="18606" y="0"/>
                      <a:pt x="41557" y="0"/>
                    </a:cubicBezTo>
                    <a:close/>
                  </a:path>
                </a:pathLst>
              </a:custGeom>
              <a:solidFill>
                <a:srgbClr val="FFFFFF"/>
              </a:solidFill>
              <a:ln w="28575" cap="sq">
                <a:solidFill>
                  <a:srgbClr val="FEFEFE"/>
                </a:solidFill>
                <a:prstDash val="solid"/>
                <a:miter/>
              </a:ln>
            </p:spPr>
          </p:sp>
          <p:sp>
            <p:nvSpPr>
              <p:cNvPr name="TextBox 85" id="85"/>
              <p:cNvSpPr txBox="true"/>
              <p:nvPr/>
            </p:nvSpPr>
            <p:spPr>
              <a:xfrm>
                <a:off x="0" y="9525"/>
                <a:ext cx="620853" cy="73589"/>
              </a:xfrm>
              <a:prstGeom prst="rect">
                <a:avLst/>
              </a:prstGeom>
            </p:spPr>
            <p:txBody>
              <a:bodyPr anchor="ctr" rtlCol="false" tIns="41628" lIns="41628" bIns="41628" rIns="41628"/>
              <a:lstStyle/>
              <a:p>
                <a:pPr algn="ctr">
                  <a:lnSpc>
                    <a:spcPts val="2158"/>
                  </a:lnSpc>
                </a:pPr>
              </a:p>
            </p:txBody>
          </p:sp>
        </p:grpSp>
        <p:sp>
          <p:nvSpPr>
            <p:cNvPr name="TextBox 86" id="86"/>
            <p:cNvSpPr txBox="true"/>
            <p:nvPr/>
          </p:nvSpPr>
          <p:spPr>
            <a:xfrm rot="0">
              <a:off x="14821" y="300588"/>
              <a:ext cx="2620468" cy="289032"/>
            </a:xfrm>
            <a:prstGeom prst="rect">
              <a:avLst/>
            </a:prstGeom>
          </p:spPr>
          <p:txBody>
            <a:bodyPr anchor="t" rtlCol="false" tIns="0" lIns="0" bIns="0" rIns="0">
              <a:spAutoFit/>
            </a:bodyPr>
            <a:lstStyle/>
            <a:p>
              <a:pPr algn="ctr">
                <a:lnSpc>
                  <a:spcPts val="820"/>
                </a:lnSpc>
              </a:pPr>
              <a:r>
                <a:rPr lang="en-US" sz="713" spc="60">
                  <a:solidFill>
                    <a:srgbClr val="A65810"/>
                  </a:solidFill>
                  <a:latin typeface="The Youngest Serif"/>
                  <a:ea typeface="The Youngest Serif"/>
                  <a:cs typeface="The Youngest Serif"/>
                  <a:sym typeface="The Youngest Serif"/>
                </a:rPr>
                <a:t>Angggota PPID P</a:t>
              </a:r>
              <a:r>
                <a:rPr lang="en-US" sz="713" spc="60">
                  <a:solidFill>
                    <a:srgbClr val="A65810"/>
                  </a:solidFill>
                  <a:latin typeface="The Youngest Serif"/>
                  <a:ea typeface="The Youngest Serif"/>
                  <a:cs typeface="The Youngest Serif"/>
                  <a:sym typeface="The Youngest Serif"/>
                </a:rPr>
                <a:t>elaksana</a:t>
              </a:r>
            </a:p>
            <a:p>
              <a:pPr algn="ctr">
                <a:lnSpc>
                  <a:spcPts val="820"/>
                </a:lnSpc>
              </a:pPr>
              <a:r>
                <a:rPr lang="en-US" sz="713" spc="60">
                  <a:solidFill>
                    <a:srgbClr val="A65810"/>
                  </a:solidFill>
                  <a:latin typeface="The Youngest Serif"/>
                  <a:ea typeface="The Youngest Serif"/>
                  <a:cs typeface="The Youngest Serif"/>
                  <a:sym typeface="The Youngest Serif"/>
                </a:rPr>
                <a:t>Dinas Kesehatan Prov Kalteng</a:t>
              </a:r>
            </a:p>
          </p:txBody>
        </p:sp>
        <p:sp>
          <p:nvSpPr>
            <p:cNvPr name="TextBox 87" id="87"/>
            <p:cNvSpPr txBox="true"/>
            <p:nvPr/>
          </p:nvSpPr>
          <p:spPr>
            <a:xfrm rot="0">
              <a:off x="143937" y="93438"/>
              <a:ext cx="2362237" cy="145015"/>
            </a:xfrm>
            <a:prstGeom prst="rect">
              <a:avLst/>
            </a:prstGeom>
          </p:spPr>
          <p:txBody>
            <a:bodyPr anchor="t" rtlCol="false" tIns="0" lIns="0" bIns="0" rIns="0">
              <a:spAutoFit/>
            </a:bodyPr>
            <a:lstStyle/>
            <a:p>
              <a:pPr algn="ctr">
                <a:lnSpc>
                  <a:spcPts val="788"/>
                </a:lnSpc>
              </a:pPr>
              <a:r>
                <a:rPr lang="en-US" sz="821">
                  <a:solidFill>
                    <a:srgbClr val="FFFFFF"/>
                  </a:solidFill>
                  <a:latin typeface="League Spartan"/>
                  <a:ea typeface="League Spartan"/>
                  <a:cs typeface="League Spartan"/>
                  <a:sym typeface="League Spartan"/>
                </a:rPr>
                <a:t>Lulu, AMG</a:t>
              </a:r>
            </a:p>
          </p:txBody>
        </p:sp>
      </p:grpSp>
      <p:grpSp>
        <p:nvGrpSpPr>
          <p:cNvPr name="Group 88" id="88"/>
          <p:cNvGrpSpPr/>
          <p:nvPr/>
        </p:nvGrpSpPr>
        <p:grpSpPr>
          <a:xfrm rot="0">
            <a:off x="13289068" y="8244887"/>
            <a:ext cx="1976467" cy="472611"/>
            <a:chOff x="0" y="0"/>
            <a:chExt cx="2635289" cy="630148"/>
          </a:xfrm>
        </p:grpSpPr>
        <p:grpSp>
          <p:nvGrpSpPr>
            <p:cNvPr name="Group 89" id="89"/>
            <p:cNvGrpSpPr/>
            <p:nvPr/>
          </p:nvGrpSpPr>
          <p:grpSpPr>
            <a:xfrm rot="0">
              <a:off x="0" y="0"/>
              <a:ext cx="2575567" cy="564617"/>
              <a:chOff x="0" y="0"/>
              <a:chExt cx="620853" cy="136104"/>
            </a:xfrm>
          </p:grpSpPr>
          <p:sp>
            <p:nvSpPr>
              <p:cNvPr name="Freeform 90" id="90"/>
              <p:cNvSpPr/>
              <p:nvPr/>
            </p:nvSpPr>
            <p:spPr>
              <a:xfrm flipH="false" flipV="false" rot="0">
                <a:off x="0" y="0"/>
                <a:ext cx="620853" cy="136104"/>
              </a:xfrm>
              <a:custGeom>
                <a:avLst/>
                <a:gdLst/>
                <a:ahLst/>
                <a:cxnLst/>
                <a:rect r="r" b="b" t="t" l="l"/>
                <a:pathLst>
                  <a:path h="136104" w="620853">
                    <a:moveTo>
                      <a:pt x="52102" y="0"/>
                    </a:moveTo>
                    <a:lnTo>
                      <a:pt x="568751" y="0"/>
                    </a:lnTo>
                    <a:cubicBezTo>
                      <a:pt x="597526" y="0"/>
                      <a:pt x="620853" y="23327"/>
                      <a:pt x="620853" y="52102"/>
                    </a:cubicBezTo>
                    <a:lnTo>
                      <a:pt x="620853" y="84001"/>
                    </a:lnTo>
                    <a:cubicBezTo>
                      <a:pt x="620853" y="97820"/>
                      <a:pt x="615364" y="111072"/>
                      <a:pt x="605593" y="120843"/>
                    </a:cubicBezTo>
                    <a:cubicBezTo>
                      <a:pt x="595822" y="130614"/>
                      <a:pt x="582569" y="136104"/>
                      <a:pt x="568751" y="136104"/>
                    </a:cubicBezTo>
                    <a:lnTo>
                      <a:pt x="52102" y="136104"/>
                    </a:lnTo>
                    <a:cubicBezTo>
                      <a:pt x="38284" y="136104"/>
                      <a:pt x="25032" y="130614"/>
                      <a:pt x="15260" y="120843"/>
                    </a:cubicBezTo>
                    <a:cubicBezTo>
                      <a:pt x="5489" y="111072"/>
                      <a:pt x="0" y="97820"/>
                      <a:pt x="0" y="84001"/>
                    </a:cubicBezTo>
                    <a:lnTo>
                      <a:pt x="0" y="52102"/>
                    </a:lnTo>
                    <a:cubicBezTo>
                      <a:pt x="0" y="38284"/>
                      <a:pt x="5489" y="25032"/>
                      <a:pt x="15260" y="15260"/>
                    </a:cubicBezTo>
                    <a:cubicBezTo>
                      <a:pt x="25032" y="5489"/>
                      <a:pt x="38284" y="0"/>
                      <a:pt x="52102" y="0"/>
                    </a:cubicBezTo>
                    <a:close/>
                  </a:path>
                </a:pathLst>
              </a:custGeom>
              <a:solidFill>
                <a:srgbClr val="5271FF"/>
              </a:solidFill>
              <a:ln w="28575" cap="sq">
                <a:solidFill>
                  <a:srgbClr val="FEFEFE"/>
                </a:solidFill>
                <a:prstDash val="solid"/>
                <a:miter/>
              </a:ln>
            </p:spPr>
          </p:sp>
          <p:sp>
            <p:nvSpPr>
              <p:cNvPr name="TextBox 91" id="91"/>
              <p:cNvSpPr txBox="true"/>
              <p:nvPr/>
            </p:nvSpPr>
            <p:spPr>
              <a:xfrm>
                <a:off x="0" y="9525"/>
                <a:ext cx="620853" cy="126579"/>
              </a:xfrm>
              <a:prstGeom prst="rect">
                <a:avLst/>
              </a:prstGeom>
            </p:spPr>
            <p:txBody>
              <a:bodyPr anchor="ctr" rtlCol="false" tIns="41628" lIns="41628" bIns="41628" rIns="41628"/>
              <a:lstStyle/>
              <a:p>
                <a:pPr algn="ctr">
                  <a:lnSpc>
                    <a:spcPts val="2158"/>
                  </a:lnSpc>
                </a:pPr>
              </a:p>
            </p:txBody>
          </p:sp>
        </p:grpSp>
        <p:grpSp>
          <p:nvGrpSpPr>
            <p:cNvPr name="Group 92" id="92"/>
            <p:cNvGrpSpPr/>
            <p:nvPr/>
          </p:nvGrpSpPr>
          <p:grpSpPr>
            <a:xfrm rot="0">
              <a:off x="0" y="285354"/>
              <a:ext cx="2575567" cy="344794"/>
              <a:chOff x="0" y="0"/>
              <a:chExt cx="620853" cy="83114"/>
            </a:xfrm>
          </p:grpSpPr>
          <p:sp>
            <p:nvSpPr>
              <p:cNvPr name="Freeform 93" id="93"/>
              <p:cNvSpPr/>
              <p:nvPr/>
            </p:nvSpPr>
            <p:spPr>
              <a:xfrm flipH="false" flipV="false" rot="0">
                <a:off x="0" y="0"/>
                <a:ext cx="620853" cy="83114"/>
              </a:xfrm>
              <a:custGeom>
                <a:avLst/>
                <a:gdLst/>
                <a:ahLst/>
                <a:cxnLst/>
                <a:rect r="r" b="b" t="t" l="l"/>
                <a:pathLst>
                  <a:path h="83114" w="620853">
                    <a:moveTo>
                      <a:pt x="41557" y="0"/>
                    </a:moveTo>
                    <a:lnTo>
                      <a:pt x="579296" y="0"/>
                    </a:lnTo>
                    <a:cubicBezTo>
                      <a:pt x="602248" y="0"/>
                      <a:pt x="620853" y="18606"/>
                      <a:pt x="620853" y="41557"/>
                    </a:cubicBezTo>
                    <a:lnTo>
                      <a:pt x="620853" y="41557"/>
                    </a:lnTo>
                    <a:cubicBezTo>
                      <a:pt x="620853" y="64509"/>
                      <a:pt x="602248" y="83114"/>
                      <a:pt x="579296" y="83114"/>
                    </a:cubicBezTo>
                    <a:lnTo>
                      <a:pt x="41557" y="83114"/>
                    </a:lnTo>
                    <a:cubicBezTo>
                      <a:pt x="18606" y="83114"/>
                      <a:pt x="0" y="64509"/>
                      <a:pt x="0" y="41557"/>
                    </a:cubicBezTo>
                    <a:lnTo>
                      <a:pt x="0" y="41557"/>
                    </a:lnTo>
                    <a:cubicBezTo>
                      <a:pt x="0" y="18606"/>
                      <a:pt x="18606" y="0"/>
                      <a:pt x="41557" y="0"/>
                    </a:cubicBezTo>
                    <a:close/>
                  </a:path>
                </a:pathLst>
              </a:custGeom>
              <a:solidFill>
                <a:srgbClr val="FFFFFF"/>
              </a:solidFill>
              <a:ln w="28575" cap="sq">
                <a:solidFill>
                  <a:srgbClr val="FEFEFE"/>
                </a:solidFill>
                <a:prstDash val="solid"/>
                <a:miter/>
              </a:ln>
            </p:spPr>
          </p:sp>
          <p:sp>
            <p:nvSpPr>
              <p:cNvPr name="TextBox 94" id="94"/>
              <p:cNvSpPr txBox="true"/>
              <p:nvPr/>
            </p:nvSpPr>
            <p:spPr>
              <a:xfrm>
                <a:off x="0" y="9525"/>
                <a:ext cx="620853" cy="73589"/>
              </a:xfrm>
              <a:prstGeom prst="rect">
                <a:avLst/>
              </a:prstGeom>
            </p:spPr>
            <p:txBody>
              <a:bodyPr anchor="ctr" rtlCol="false" tIns="41628" lIns="41628" bIns="41628" rIns="41628"/>
              <a:lstStyle/>
              <a:p>
                <a:pPr algn="ctr">
                  <a:lnSpc>
                    <a:spcPts val="2158"/>
                  </a:lnSpc>
                </a:pPr>
              </a:p>
            </p:txBody>
          </p:sp>
        </p:grpSp>
        <p:sp>
          <p:nvSpPr>
            <p:cNvPr name="TextBox 95" id="95"/>
            <p:cNvSpPr txBox="true"/>
            <p:nvPr/>
          </p:nvSpPr>
          <p:spPr>
            <a:xfrm rot="0">
              <a:off x="14821" y="300588"/>
              <a:ext cx="2620468" cy="289032"/>
            </a:xfrm>
            <a:prstGeom prst="rect">
              <a:avLst/>
            </a:prstGeom>
          </p:spPr>
          <p:txBody>
            <a:bodyPr anchor="t" rtlCol="false" tIns="0" lIns="0" bIns="0" rIns="0">
              <a:spAutoFit/>
            </a:bodyPr>
            <a:lstStyle/>
            <a:p>
              <a:pPr algn="ctr">
                <a:lnSpc>
                  <a:spcPts val="820"/>
                </a:lnSpc>
              </a:pPr>
              <a:r>
                <a:rPr lang="en-US" sz="713" spc="60">
                  <a:solidFill>
                    <a:srgbClr val="A65810"/>
                  </a:solidFill>
                  <a:latin typeface="The Youngest Serif"/>
                  <a:ea typeface="The Youngest Serif"/>
                  <a:cs typeface="The Youngest Serif"/>
                  <a:sym typeface="The Youngest Serif"/>
                </a:rPr>
                <a:t>Angggota PPID P</a:t>
              </a:r>
              <a:r>
                <a:rPr lang="en-US" sz="713" spc="60">
                  <a:solidFill>
                    <a:srgbClr val="A65810"/>
                  </a:solidFill>
                  <a:latin typeface="The Youngest Serif"/>
                  <a:ea typeface="The Youngest Serif"/>
                  <a:cs typeface="The Youngest Serif"/>
                  <a:sym typeface="The Youngest Serif"/>
                </a:rPr>
                <a:t>elaksana</a:t>
              </a:r>
            </a:p>
            <a:p>
              <a:pPr algn="ctr">
                <a:lnSpc>
                  <a:spcPts val="820"/>
                </a:lnSpc>
              </a:pPr>
              <a:r>
                <a:rPr lang="en-US" sz="713" spc="60">
                  <a:solidFill>
                    <a:srgbClr val="A65810"/>
                  </a:solidFill>
                  <a:latin typeface="The Youngest Serif"/>
                  <a:ea typeface="The Youngest Serif"/>
                  <a:cs typeface="The Youngest Serif"/>
                  <a:sym typeface="The Youngest Serif"/>
                </a:rPr>
                <a:t>Dinas Kesehatan Prov Kalteng</a:t>
              </a:r>
            </a:p>
          </p:txBody>
        </p:sp>
        <p:sp>
          <p:nvSpPr>
            <p:cNvPr name="TextBox 96" id="96"/>
            <p:cNvSpPr txBox="true"/>
            <p:nvPr/>
          </p:nvSpPr>
          <p:spPr>
            <a:xfrm rot="0">
              <a:off x="143937" y="93438"/>
              <a:ext cx="2362237" cy="145015"/>
            </a:xfrm>
            <a:prstGeom prst="rect">
              <a:avLst/>
            </a:prstGeom>
          </p:spPr>
          <p:txBody>
            <a:bodyPr anchor="t" rtlCol="false" tIns="0" lIns="0" bIns="0" rIns="0">
              <a:spAutoFit/>
            </a:bodyPr>
            <a:lstStyle/>
            <a:p>
              <a:pPr algn="ctr">
                <a:lnSpc>
                  <a:spcPts val="788"/>
                </a:lnSpc>
              </a:pPr>
              <a:r>
                <a:rPr lang="en-US" sz="821">
                  <a:solidFill>
                    <a:srgbClr val="FFFFFF"/>
                  </a:solidFill>
                  <a:latin typeface="League Spartan"/>
                  <a:ea typeface="League Spartan"/>
                  <a:cs typeface="League Spartan"/>
                  <a:sym typeface="League Spartan"/>
                </a:rPr>
                <a:t>Sri Marwani Hidayati</a:t>
              </a:r>
            </a:p>
          </p:txBody>
        </p:sp>
      </p:grpSp>
      <p:grpSp>
        <p:nvGrpSpPr>
          <p:cNvPr name="Group 97" id="97"/>
          <p:cNvGrpSpPr/>
          <p:nvPr/>
        </p:nvGrpSpPr>
        <p:grpSpPr>
          <a:xfrm rot="0">
            <a:off x="15456035" y="8244887"/>
            <a:ext cx="1976467" cy="472611"/>
            <a:chOff x="0" y="0"/>
            <a:chExt cx="2635289" cy="630148"/>
          </a:xfrm>
        </p:grpSpPr>
        <p:grpSp>
          <p:nvGrpSpPr>
            <p:cNvPr name="Group 98" id="98"/>
            <p:cNvGrpSpPr/>
            <p:nvPr/>
          </p:nvGrpSpPr>
          <p:grpSpPr>
            <a:xfrm rot="0">
              <a:off x="0" y="0"/>
              <a:ext cx="2575567" cy="564617"/>
              <a:chOff x="0" y="0"/>
              <a:chExt cx="620853" cy="136104"/>
            </a:xfrm>
          </p:grpSpPr>
          <p:sp>
            <p:nvSpPr>
              <p:cNvPr name="Freeform 99" id="99"/>
              <p:cNvSpPr/>
              <p:nvPr/>
            </p:nvSpPr>
            <p:spPr>
              <a:xfrm flipH="false" flipV="false" rot="0">
                <a:off x="0" y="0"/>
                <a:ext cx="620853" cy="136104"/>
              </a:xfrm>
              <a:custGeom>
                <a:avLst/>
                <a:gdLst/>
                <a:ahLst/>
                <a:cxnLst/>
                <a:rect r="r" b="b" t="t" l="l"/>
                <a:pathLst>
                  <a:path h="136104" w="620853">
                    <a:moveTo>
                      <a:pt x="52102" y="0"/>
                    </a:moveTo>
                    <a:lnTo>
                      <a:pt x="568751" y="0"/>
                    </a:lnTo>
                    <a:cubicBezTo>
                      <a:pt x="597526" y="0"/>
                      <a:pt x="620853" y="23327"/>
                      <a:pt x="620853" y="52102"/>
                    </a:cubicBezTo>
                    <a:lnTo>
                      <a:pt x="620853" y="84001"/>
                    </a:lnTo>
                    <a:cubicBezTo>
                      <a:pt x="620853" y="97820"/>
                      <a:pt x="615364" y="111072"/>
                      <a:pt x="605593" y="120843"/>
                    </a:cubicBezTo>
                    <a:cubicBezTo>
                      <a:pt x="595822" y="130614"/>
                      <a:pt x="582569" y="136104"/>
                      <a:pt x="568751" y="136104"/>
                    </a:cubicBezTo>
                    <a:lnTo>
                      <a:pt x="52102" y="136104"/>
                    </a:lnTo>
                    <a:cubicBezTo>
                      <a:pt x="38284" y="136104"/>
                      <a:pt x="25032" y="130614"/>
                      <a:pt x="15260" y="120843"/>
                    </a:cubicBezTo>
                    <a:cubicBezTo>
                      <a:pt x="5489" y="111072"/>
                      <a:pt x="0" y="97820"/>
                      <a:pt x="0" y="84001"/>
                    </a:cubicBezTo>
                    <a:lnTo>
                      <a:pt x="0" y="52102"/>
                    </a:lnTo>
                    <a:cubicBezTo>
                      <a:pt x="0" y="38284"/>
                      <a:pt x="5489" y="25032"/>
                      <a:pt x="15260" y="15260"/>
                    </a:cubicBezTo>
                    <a:cubicBezTo>
                      <a:pt x="25032" y="5489"/>
                      <a:pt x="38284" y="0"/>
                      <a:pt x="52102" y="0"/>
                    </a:cubicBezTo>
                    <a:close/>
                  </a:path>
                </a:pathLst>
              </a:custGeom>
              <a:solidFill>
                <a:srgbClr val="5271FF"/>
              </a:solidFill>
              <a:ln w="28575" cap="sq">
                <a:solidFill>
                  <a:srgbClr val="FEFEFE"/>
                </a:solidFill>
                <a:prstDash val="solid"/>
                <a:miter/>
              </a:ln>
            </p:spPr>
          </p:sp>
          <p:sp>
            <p:nvSpPr>
              <p:cNvPr name="TextBox 100" id="100"/>
              <p:cNvSpPr txBox="true"/>
              <p:nvPr/>
            </p:nvSpPr>
            <p:spPr>
              <a:xfrm>
                <a:off x="0" y="9525"/>
                <a:ext cx="620853" cy="126579"/>
              </a:xfrm>
              <a:prstGeom prst="rect">
                <a:avLst/>
              </a:prstGeom>
            </p:spPr>
            <p:txBody>
              <a:bodyPr anchor="ctr" rtlCol="false" tIns="41628" lIns="41628" bIns="41628" rIns="41628"/>
              <a:lstStyle/>
              <a:p>
                <a:pPr algn="ctr">
                  <a:lnSpc>
                    <a:spcPts val="2158"/>
                  </a:lnSpc>
                </a:pPr>
              </a:p>
            </p:txBody>
          </p:sp>
        </p:grpSp>
        <p:grpSp>
          <p:nvGrpSpPr>
            <p:cNvPr name="Group 101" id="101"/>
            <p:cNvGrpSpPr/>
            <p:nvPr/>
          </p:nvGrpSpPr>
          <p:grpSpPr>
            <a:xfrm rot="0">
              <a:off x="0" y="285354"/>
              <a:ext cx="2575567" cy="344794"/>
              <a:chOff x="0" y="0"/>
              <a:chExt cx="620853" cy="83114"/>
            </a:xfrm>
          </p:grpSpPr>
          <p:sp>
            <p:nvSpPr>
              <p:cNvPr name="Freeform 102" id="102"/>
              <p:cNvSpPr/>
              <p:nvPr/>
            </p:nvSpPr>
            <p:spPr>
              <a:xfrm flipH="false" flipV="false" rot="0">
                <a:off x="0" y="0"/>
                <a:ext cx="620853" cy="83114"/>
              </a:xfrm>
              <a:custGeom>
                <a:avLst/>
                <a:gdLst/>
                <a:ahLst/>
                <a:cxnLst/>
                <a:rect r="r" b="b" t="t" l="l"/>
                <a:pathLst>
                  <a:path h="83114" w="620853">
                    <a:moveTo>
                      <a:pt x="41557" y="0"/>
                    </a:moveTo>
                    <a:lnTo>
                      <a:pt x="579296" y="0"/>
                    </a:lnTo>
                    <a:cubicBezTo>
                      <a:pt x="602248" y="0"/>
                      <a:pt x="620853" y="18606"/>
                      <a:pt x="620853" y="41557"/>
                    </a:cubicBezTo>
                    <a:lnTo>
                      <a:pt x="620853" y="41557"/>
                    </a:lnTo>
                    <a:cubicBezTo>
                      <a:pt x="620853" y="64509"/>
                      <a:pt x="602248" y="83114"/>
                      <a:pt x="579296" y="83114"/>
                    </a:cubicBezTo>
                    <a:lnTo>
                      <a:pt x="41557" y="83114"/>
                    </a:lnTo>
                    <a:cubicBezTo>
                      <a:pt x="18606" y="83114"/>
                      <a:pt x="0" y="64509"/>
                      <a:pt x="0" y="41557"/>
                    </a:cubicBezTo>
                    <a:lnTo>
                      <a:pt x="0" y="41557"/>
                    </a:lnTo>
                    <a:cubicBezTo>
                      <a:pt x="0" y="18606"/>
                      <a:pt x="18606" y="0"/>
                      <a:pt x="41557" y="0"/>
                    </a:cubicBezTo>
                    <a:close/>
                  </a:path>
                </a:pathLst>
              </a:custGeom>
              <a:solidFill>
                <a:srgbClr val="FFFFFF"/>
              </a:solidFill>
              <a:ln w="28575" cap="sq">
                <a:solidFill>
                  <a:srgbClr val="FEFEFE"/>
                </a:solidFill>
                <a:prstDash val="solid"/>
                <a:miter/>
              </a:ln>
            </p:spPr>
          </p:sp>
          <p:sp>
            <p:nvSpPr>
              <p:cNvPr name="TextBox 103" id="103"/>
              <p:cNvSpPr txBox="true"/>
              <p:nvPr/>
            </p:nvSpPr>
            <p:spPr>
              <a:xfrm>
                <a:off x="0" y="9525"/>
                <a:ext cx="620853" cy="73589"/>
              </a:xfrm>
              <a:prstGeom prst="rect">
                <a:avLst/>
              </a:prstGeom>
            </p:spPr>
            <p:txBody>
              <a:bodyPr anchor="ctr" rtlCol="false" tIns="41628" lIns="41628" bIns="41628" rIns="41628"/>
              <a:lstStyle/>
              <a:p>
                <a:pPr algn="ctr">
                  <a:lnSpc>
                    <a:spcPts val="2158"/>
                  </a:lnSpc>
                </a:pPr>
              </a:p>
            </p:txBody>
          </p:sp>
        </p:grpSp>
        <p:sp>
          <p:nvSpPr>
            <p:cNvPr name="TextBox 104" id="104"/>
            <p:cNvSpPr txBox="true"/>
            <p:nvPr/>
          </p:nvSpPr>
          <p:spPr>
            <a:xfrm rot="0">
              <a:off x="14821" y="300588"/>
              <a:ext cx="2620468" cy="289032"/>
            </a:xfrm>
            <a:prstGeom prst="rect">
              <a:avLst/>
            </a:prstGeom>
          </p:spPr>
          <p:txBody>
            <a:bodyPr anchor="t" rtlCol="false" tIns="0" lIns="0" bIns="0" rIns="0">
              <a:spAutoFit/>
            </a:bodyPr>
            <a:lstStyle/>
            <a:p>
              <a:pPr algn="ctr">
                <a:lnSpc>
                  <a:spcPts val="820"/>
                </a:lnSpc>
              </a:pPr>
              <a:r>
                <a:rPr lang="en-US" sz="713" spc="60">
                  <a:solidFill>
                    <a:srgbClr val="A65810"/>
                  </a:solidFill>
                  <a:latin typeface="The Youngest Serif"/>
                  <a:ea typeface="The Youngest Serif"/>
                  <a:cs typeface="The Youngest Serif"/>
                  <a:sym typeface="The Youngest Serif"/>
                </a:rPr>
                <a:t>Angggota PPID P</a:t>
              </a:r>
              <a:r>
                <a:rPr lang="en-US" sz="713" spc="60">
                  <a:solidFill>
                    <a:srgbClr val="A65810"/>
                  </a:solidFill>
                  <a:latin typeface="The Youngest Serif"/>
                  <a:ea typeface="The Youngest Serif"/>
                  <a:cs typeface="The Youngest Serif"/>
                  <a:sym typeface="The Youngest Serif"/>
                </a:rPr>
                <a:t>elaksana</a:t>
              </a:r>
            </a:p>
            <a:p>
              <a:pPr algn="ctr">
                <a:lnSpc>
                  <a:spcPts val="820"/>
                </a:lnSpc>
              </a:pPr>
              <a:r>
                <a:rPr lang="en-US" sz="713" spc="60">
                  <a:solidFill>
                    <a:srgbClr val="A65810"/>
                  </a:solidFill>
                  <a:latin typeface="The Youngest Serif"/>
                  <a:ea typeface="The Youngest Serif"/>
                  <a:cs typeface="The Youngest Serif"/>
                  <a:sym typeface="The Youngest Serif"/>
                </a:rPr>
                <a:t>Dinas Kesehatan Prov Kalteng</a:t>
              </a:r>
            </a:p>
          </p:txBody>
        </p:sp>
        <p:sp>
          <p:nvSpPr>
            <p:cNvPr name="TextBox 105" id="105"/>
            <p:cNvSpPr txBox="true"/>
            <p:nvPr/>
          </p:nvSpPr>
          <p:spPr>
            <a:xfrm rot="0">
              <a:off x="143937" y="93438"/>
              <a:ext cx="2362237" cy="145015"/>
            </a:xfrm>
            <a:prstGeom prst="rect">
              <a:avLst/>
            </a:prstGeom>
          </p:spPr>
          <p:txBody>
            <a:bodyPr anchor="t" rtlCol="false" tIns="0" lIns="0" bIns="0" rIns="0">
              <a:spAutoFit/>
            </a:bodyPr>
            <a:lstStyle/>
            <a:p>
              <a:pPr algn="ctr">
                <a:lnSpc>
                  <a:spcPts val="788"/>
                </a:lnSpc>
              </a:pPr>
              <a:r>
                <a:rPr lang="en-US" sz="821">
                  <a:solidFill>
                    <a:srgbClr val="FFFFFF"/>
                  </a:solidFill>
                  <a:latin typeface="League Spartan"/>
                  <a:ea typeface="League Spartan"/>
                  <a:cs typeface="League Spartan"/>
                  <a:sym typeface="League Spartan"/>
                </a:rPr>
                <a:t>Afrina Yunita, Amd</a:t>
              </a:r>
            </a:p>
          </p:txBody>
        </p:sp>
      </p:grpSp>
      <p:sp>
        <p:nvSpPr>
          <p:cNvPr name="Freeform 106" id="106"/>
          <p:cNvSpPr/>
          <p:nvPr/>
        </p:nvSpPr>
        <p:spPr>
          <a:xfrm flipH="false" flipV="false" rot="0">
            <a:off x="15573177" y="27371"/>
            <a:ext cx="2673985" cy="2433326"/>
          </a:xfrm>
          <a:custGeom>
            <a:avLst/>
            <a:gdLst/>
            <a:ahLst/>
            <a:cxnLst/>
            <a:rect r="r" b="b" t="t" l="l"/>
            <a:pathLst>
              <a:path h="2433326" w="2673985">
                <a:moveTo>
                  <a:pt x="0" y="0"/>
                </a:moveTo>
                <a:lnTo>
                  <a:pt x="2673984" y="0"/>
                </a:lnTo>
                <a:lnTo>
                  <a:pt x="2673984" y="2433327"/>
                </a:lnTo>
                <a:lnTo>
                  <a:pt x="0" y="2433327"/>
                </a:lnTo>
                <a:lnTo>
                  <a:pt x="0" y="0"/>
                </a:lnTo>
                <a:close/>
              </a:path>
            </a:pathLst>
          </a:custGeom>
          <a:blipFill>
            <a:blip r:embed="rId14">
              <a:alphaModFix amt="40000"/>
              <a:extLst>
                <a:ext uri="{96DAC541-7B7A-43D3-8B79-37D633B846F1}">
                  <asvg:svgBlip xmlns:asvg="http://schemas.microsoft.com/office/drawing/2016/SVG/main" r:embed="rId15"/>
                </a:ext>
              </a:extLst>
            </a:blip>
            <a:stretch>
              <a:fillRect l="0" t="0" r="0" b="0"/>
            </a:stretch>
          </a:blipFill>
        </p:spPr>
      </p:sp>
      <p:sp>
        <p:nvSpPr>
          <p:cNvPr name="Freeform 107" id="107"/>
          <p:cNvSpPr/>
          <p:nvPr/>
        </p:nvSpPr>
        <p:spPr>
          <a:xfrm flipH="false" flipV="false" rot="-9896517">
            <a:off x="6790581" y="9428881"/>
            <a:ext cx="437760" cy="823840"/>
          </a:xfrm>
          <a:custGeom>
            <a:avLst/>
            <a:gdLst/>
            <a:ahLst/>
            <a:cxnLst/>
            <a:rect r="r" b="b" t="t" l="l"/>
            <a:pathLst>
              <a:path h="823840" w="437760">
                <a:moveTo>
                  <a:pt x="0" y="0"/>
                </a:moveTo>
                <a:lnTo>
                  <a:pt x="437760" y="0"/>
                </a:lnTo>
                <a:lnTo>
                  <a:pt x="437760" y="823839"/>
                </a:lnTo>
                <a:lnTo>
                  <a:pt x="0" y="823839"/>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08" id="108"/>
          <p:cNvSpPr txBox="true"/>
          <p:nvPr/>
        </p:nvSpPr>
        <p:spPr>
          <a:xfrm rot="0">
            <a:off x="752030" y="420219"/>
            <a:ext cx="6215467" cy="934081"/>
          </a:xfrm>
          <a:prstGeom prst="rect">
            <a:avLst/>
          </a:prstGeom>
        </p:spPr>
        <p:txBody>
          <a:bodyPr anchor="t" rtlCol="false" tIns="0" lIns="0" bIns="0" rIns="0">
            <a:spAutoFit/>
          </a:bodyPr>
          <a:lstStyle/>
          <a:p>
            <a:pPr algn="ctr">
              <a:lnSpc>
                <a:spcPts val="3564"/>
              </a:lnSpc>
            </a:pPr>
            <a:r>
              <a:rPr lang="en-US" b="true" sz="3099">
                <a:solidFill>
                  <a:srgbClr val="21264D"/>
                </a:solidFill>
                <a:latin typeface="Poppins Bold"/>
                <a:ea typeface="Poppins Bold"/>
                <a:cs typeface="Poppins Bold"/>
                <a:sym typeface="Poppins Bold"/>
              </a:rPr>
              <a:t>STRUKTUR</a:t>
            </a:r>
          </a:p>
          <a:p>
            <a:pPr algn="ctr">
              <a:lnSpc>
                <a:spcPts val="3564"/>
              </a:lnSpc>
            </a:pPr>
            <a:r>
              <a:rPr lang="en-US" b="true" sz="3099">
                <a:solidFill>
                  <a:srgbClr val="21264D"/>
                </a:solidFill>
                <a:latin typeface="Poppins Bold"/>
                <a:ea typeface="Poppins Bold"/>
                <a:cs typeface="Poppins Bold"/>
                <a:sym typeface="Poppins Bold"/>
              </a:rPr>
              <a:t>ORGANISASI</a:t>
            </a:r>
          </a:p>
        </p:txBody>
      </p:sp>
      <p:grpSp>
        <p:nvGrpSpPr>
          <p:cNvPr name="Group 109" id="109"/>
          <p:cNvGrpSpPr/>
          <p:nvPr/>
        </p:nvGrpSpPr>
        <p:grpSpPr>
          <a:xfrm rot="0">
            <a:off x="6946026" y="8248607"/>
            <a:ext cx="1976467" cy="472611"/>
            <a:chOff x="0" y="0"/>
            <a:chExt cx="2635289" cy="630148"/>
          </a:xfrm>
        </p:grpSpPr>
        <p:grpSp>
          <p:nvGrpSpPr>
            <p:cNvPr name="Group 110" id="110"/>
            <p:cNvGrpSpPr/>
            <p:nvPr/>
          </p:nvGrpSpPr>
          <p:grpSpPr>
            <a:xfrm rot="0">
              <a:off x="0" y="0"/>
              <a:ext cx="2575567" cy="564617"/>
              <a:chOff x="0" y="0"/>
              <a:chExt cx="620853" cy="136104"/>
            </a:xfrm>
          </p:grpSpPr>
          <p:sp>
            <p:nvSpPr>
              <p:cNvPr name="Freeform 111" id="111"/>
              <p:cNvSpPr/>
              <p:nvPr/>
            </p:nvSpPr>
            <p:spPr>
              <a:xfrm flipH="false" flipV="false" rot="0">
                <a:off x="0" y="0"/>
                <a:ext cx="620853" cy="136104"/>
              </a:xfrm>
              <a:custGeom>
                <a:avLst/>
                <a:gdLst/>
                <a:ahLst/>
                <a:cxnLst/>
                <a:rect r="r" b="b" t="t" l="l"/>
                <a:pathLst>
                  <a:path h="136104" w="620853">
                    <a:moveTo>
                      <a:pt x="52102" y="0"/>
                    </a:moveTo>
                    <a:lnTo>
                      <a:pt x="568751" y="0"/>
                    </a:lnTo>
                    <a:cubicBezTo>
                      <a:pt x="597526" y="0"/>
                      <a:pt x="620853" y="23327"/>
                      <a:pt x="620853" y="52102"/>
                    </a:cubicBezTo>
                    <a:lnTo>
                      <a:pt x="620853" y="84001"/>
                    </a:lnTo>
                    <a:cubicBezTo>
                      <a:pt x="620853" y="97820"/>
                      <a:pt x="615364" y="111072"/>
                      <a:pt x="605593" y="120843"/>
                    </a:cubicBezTo>
                    <a:cubicBezTo>
                      <a:pt x="595822" y="130614"/>
                      <a:pt x="582569" y="136104"/>
                      <a:pt x="568751" y="136104"/>
                    </a:cubicBezTo>
                    <a:lnTo>
                      <a:pt x="52102" y="136104"/>
                    </a:lnTo>
                    <a:cubicBezTo>
                      <a:pt x="38284" y="136104"/>
                      <a:pt x="25032" y="130614"/>
                      <a:pt x="15260" y="120843"/>
                    </a:cubicBezTo>
                    <a:cubicBezTo>
                      <a:pt x="5489" y="111072"/>
                      <a:pt x="0" y="97820"/>
                      <a:pt x="0" y="84001"/>
                    </a:cubicBezTo>
                    <a:lnTo>
                      <a:pt x="0" y="52102"/>
                    </a:lnTo>
                    <a:cubicBezTo>
                      <a:pt x="0" y="38284"/>
                      <a:pt x="5489" y="25032"/>
                      <a:pt x="15260" y="15260"/>
                    </a:cubicBezTo>
                    <a:cubicBezTo>
                      <a:pt x="25032" y="5489"/>
                      <a:pt x="38284" y="0"/>
                      <a:pt x="52102" y="0"/>
                    </a:cubicBezTo>
                    <a:close/>
                  </a:path>
                </a:pathLst>
              </a:custGeom>
              <a:solidFill>
                <a:srgbClr val="5271FF"/>
              </a:solidFill>
              <a:ln w="28575" cap="sq">
                <a:solidFill>
                  <a:srgbClr val="FEFEFE"/>
                </a:solidFill>
                <a:prstDash val="solid"/>
                <a:miter/>
              </a:ln>
            </p:spPr>
          </p:sp>
          <p:sp>
            <p:nvSpPr>
              <p:cNvPr name="TextBox 112" id="112"/>
              <p:cNvSpPr txBox="true"/>
              <p:nvPr/>
            </p:nvSpPr>
            <p:spPr>
              <a:xfrm>
                <a:off x="0" y="9525"/>
                <a:ext cx="620853" cy="126579"/>
              </a:xfrm>
              <a:prstGeom prst="rect">
                <a:avLst/>
              </a:prstGeom>
            </p:spPr>
            <p:txBody>
              <a:bodyPr anchor="ctr" rtlCol="false" tIns="41628" lIns="41628" bIns="41628" rIns="41628"/>
              <a:lstStyle/>
              <a:p>
                <a:pPr algn="ctr">
                  <a:lnSpc>
                    <a:spcPts val="2158"/>
                  </a:lnSpc>
                </a:pPr>
              </a:p>
            </p:txBody>
          </p:sp>
        </p:grpSp>
        <p:grpSp>
          <p:nvGrpSpPr>
            <p:cNvPr name="Group 113" id="113"/>
            <p:cNvGrpSpPr/>
            <p:nvPr/>
          </p:nvGrpSpPr>
          <p:grpSpPr>
            <a:xfrm rot="0">
              <a:off x="0" y="285354"/>
              <a:ext cx="2575567" cy="344794"/>
              <a:chOff x="0" y="0"/>
              <a:chExt cx="620853" cy="83114"/>
            </a:xfrm>
          </p:grpSpPr>
          <p:sp>
            <p:nvSpPr>
              <p:cNvPr name="Freeform 114" id="114"/>
              <p:cNvSpPr/>
              <p:nvPr/>
            </p:nvSpPr>
            <p:spPr>
              <a:xfrm flipH="false" flipV="false" rot="0">
                <a:off x="0" y="0"/>
                <a:ext cx="620853" cy="83114"/>
              </a:xfrm>
              <a:custGeom>
                <a:avLst/>
                <a:gdLst/>
                <a:ahLst/>
                <a:cxnLst/>
                <a:rect r="r" b="b" t="t" l="l"/>
                <a:pathLst>
                  <a:path h="83114" w="620853">
                    <a:moveTo>
                      <a:pt x="41557" y="0"/>
                    </a:moveTo>
                    <a:lnTo>
                      <a:pt x="579296" y="0"/>
                    </a:lnTo>
                    <a:cubicBezTo>
                      <a:pt x="602248" y="0"/>
                      <a:pt x="620853" y="18606"/>
                      <a:pt x="620853" y="41557"/>
                    </a:cubicBezTo>
                    <a:lnTo>
                      <a:pt x="620853" y="41557"/>
                    </a:lnTo>
                    <a:cubicBezTo>
                      <a:pt x="620853" y="64509"/>
                      <a:pt x="602248" y="83114"/>
                      <a:pt x="579296" y="83114"/>
                    </a:cubicBezTo>
                    <a:lnTo>
                      <a:pt x="41557" y="83114"/>
                    </a:lnTo>
                    <a:cubicBezTo>
                      <a:pt x="18606" y="83114"/>
                      <a:pt x="0" y="64509"/>
                      <a:pt x="0" y="41557"/>
                    </a:cubicBezTo>
                    <a:lnTo>
                      <a:pt x="0" y="41557"/>
                    </a:lnTo>
                    <a:cubicBezTo>
                      <a:pt x="0" y="18606"/>
                      <a:pt x="18606" y="0"/>
                      <a:pt x="41557" y="0"/>
                    </a:cubicBezTo>
                    <a:close/>
                  </a:path>
                </a:pathLst>
              </a:custGeom>
              <a:solidFill>
                <a:srgbClr val="FFFFFF"/>
              </a:solidFill>
              <a:ln w="28575" cap="sq">
                <a:solidFill>
                  <a:srgbClr val="FEFEFE"/>
                </a:solidFill>
                <a:prstDash val="solid"/>
                <a:miter/>
              </a:ln>
            </p:spPr>
          </p:sp>
          <p:sp>
            <p:nvSpPr>
              <p:cNvPr name="TextBox 115" id="115"/>
              <p:cNvSpPr txBox="true"/>
              <p:nvPr/>
            </p:nvSpPr>
            <p:spPr>
              <a:xfrm>
                <a:off x="0" y="9525"/>
                <a:ext cx="620853" cy="73589"/>
              </a:xfrm>
              <a:prstGeom prst="rect">
                <a:avLst/>
              </a:prstGeom>
            </p:spPr>
            <p:txBody>
              <a:bodyPr anchor="ctr" rtlCol="false" tIns="41628" lIns="41628" bIns="41628" rIns="41628"/>
              <a:lstStyle/>
              <a:p>
                <a:pPr algn="ctr">
                  <a:lnSpc>
                    <a:spcPts val="2158"/>
                  </a:lnSpc>
                </a:pPr>
              </a:p>
            </p:txBody>
          </p:sp>
        </p:grpSp>
        <p:sp>
          <p:nvSpPr>
            <p:cNvPr name="TextBox 116" id="116"/>
            <p:cNvSpPr txBox="true"/>
            <p:nvPr/>
          </p:nvSpPr>
          <p:spPr>
            <a:xfrm rot="0">
              <a:off x="14821" y="300588"/>
              <a:ext cx="2620468" cy="289032"/>
            </a:xfrm>
            <a:prstGeom prst="rect">
              <a:avLst/>
            </a:prstGeom>
          </p:spPr>
          <p:txBody>
            <a:bodyPr anchor="t" rtlCol="false" tIns="0" lIns="0" bIns="0" rIns="0">
              <a:spAutoFit/>
            </a:bodyPr>
            <a:lstStyle/>
            <a:p>
              <a:pPr algn="ctr">
                <a:lnSpc>
                  <a:spcPts val="820"/>
                </a:lnSpc>
              </a:pPr>
              <a:r>
                <a:rPr lang="en-US" sz="713" spc="60">
                  <a:solidFill>
                    <a:srgbClr val="A65810"/>
                  </a:solidFill>
                  <a:latin typeface="The Youngest Serif"/>
                  <a:ea typeface="The Youngest Serif"/>
                  <a:cs typeface="The Youngest Serif"/>
                  <a:sym typeface="The Youngest Serif"/>
                </a:rPr>
                <a:t>Angggota PPID Pelaksana</a:t>
              </a:r>
            </a:p>
            <a:p>
              <a:pPr algn="ctr">
                <a:lnSpc>
                  <a:spcPts val="820"/>
                </a:lnSpc>
              </a:pPr>
              <a:r>
                <a:rPr lang="en-US" sz="713" spc="60">
                  <a:solidFill>
                    <a:srgbClr val="A65810"/>
                  </a:solidFill>
                  <a:latin typeface="The Youngest Serif"/>
                  <a:ea typeface="The Youngest Serif"/>
                  <a:cs typeface="The Youngest Serif"/>
                  <a:sym typeface="The Youngest Serif"/>
                </a:rPr>
                <a:t>Dinas Kesehatan Prov Kalteng</a:t>
              </a:r>
            </a:p>
          </p:txBody>
        </p:sp>
        <p:sp>
          <p:nvSpPr>
            <p:cNvPr name="TextBox 117" id="117"/>
            <p:cNvSpPr txBox="true"/>
            <p:nvPr/>
          </p:nvSpPr>
          <p:spPr>
            <a:xfrm rot="0">
              <a:off x="143937" y="93438"/>
              <a:ext cx="2362237" cy="145015"/>
            </a:xfrm>
            <a:prstGeom prst="rect">
              <a:avLst/>
            </a:prstGeom>
          </p:spPr>
          <p:txBody>
            <a:bodyPr anchor="t" rtlCol="false" tIns="0" lIns="0" bIns="0" rIns="0">
              <a:spAutoFit/>
            </a:bodyPr>
            <a:lstStyle/>
            <a:p>
              <a:pPr algn="ctr">
                <a:lnSpc>
                  <a:spcPts val="788"/>
                </a:lnSpc>
              </a:pPr>
              <a:r>
                <a:rPr lang="en-US" sz="821">
                  <a:solidFill>
                    <a:srgbClr val="FFFFFF"/>
                  </a:solidFill>
                  <a:latin typeface="League Spartan"/>
                  <a:ea typeface="League Spartan"/>
                  <a:cs typeface="League Spartan"/>
                  <a:sym typeface="League Spartan"/>
                </a:rPr>
                <a:t>Aspulludin</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false" flipV="false" rot="0">
            <a:off x="12831483" y="1939481"/>
            <a:ext cx="5300879" cy="7357151"/>
          </a:xfrm>
          <a:custGeom>
            <a:avLst/>
            <a:gdLst/>
            <a:ahLst/>
            <a:cxnLst/>
            <a:rect r="r" b="b" t="t" l="l"/>
            <a:pathLst>
              <a:path h="7357151" w="5300879">
                <a:moveTo>
                  <a:pt x="0" y="0"/>
                </a:moveTo>
                <a:lnTo>
                  <a:pt x="5300879" y="0"/>
                </a:lnTo>
                <a:lnTo>
                  <a:pt x="5300879" y="7357151"/>
                </a:lnTo>
                <a:lnTo>
                  <a:pt x="0" y="7357151"/>
                </a:lnTo>
                <a:lnTo>
                  <a:pt x="0" y="0"/>
                </a:lnTo>
                <a:close/>
              </a:path>
            </a:pathLst>
          </a:custGeom>
          <a:blipFill>
            <a:blip r:embed="rId2"/>
            <a:stretch>
              <a:fillRect l="-2046" t="0" r="-2046" b="0"/>
            </a:stretch>
          </a:blipFill>
        </p:spPr>
      </p:sp>
      <p:sp>
        <p:nvSpPr>
          <p:cNvPr name="Freeform 3" id="3"/>
          <p:cNvSpPr/>
          <p:nvPr/>
        </p:nvSpPr>
        <p:spPr>
          <a:xfrm flipH="false" flipV="false" rot="0">
            <a:off x="6596569" y="1939481"/>
            <a:ext cx="5902317" cy="7377896"/>
          </a:xfrm>
          <a:custGeom>
            <a:avLst/>
            <a:gdLst/>
            <a:ahLst/>
            <a:cxnLst/>
            <a:rect r="r" b="b" t="t" l="l"/>
            <a:pathLst>
              <a:path h="7377896" w="5902317">
                <a:moveTo>
                  <a:pt x="0" y="0"/>
                </a:moveTo>
                <a:lnTo>
                  <a:pt x="5902317" y="0"/>
                </a:lnTo>
                <a:lnTo>
                  <a:pt x="5902317" y="7377896"/>
                </a:lnTo>
                <a:lnTo>
                  <a:pt x="0" y="7377896"/>
                </a:lnTo>
                <a:lnTo>
                  <a:pt x="0" y="0"/>
                </a:lnTo>
                <a:close/>
              </a:path>
            </a:pathLst>
          </a:custGeom>
          <a:blipFill>
            <a:blip r:embed="rId3"/>
            <a:stretch>
              <a:fillRect l="0" t="0" r="0" b="0"/>
            </a:stretch>
          </a:blipFill>
        </p:spPr>
      </p:sp>
      <p:sp>
        <p:nvSpPr>
          <p:cNvPr name="Freeform 4" id="4"/>
          <p:cNvSpPr/>
          <p:nvPr/>
        </p:nvSpPr>
        <p:spPr>
          <a:xfrm flipH="false" flipV="false" rot="0">
            <a:off x="562488" y="1939481"/>
            <a:ext cx="5700706" cy="7377896"/>
          </a:xfrm>
          <a:custGeom>
            <a:avLst/>
            <a:gdLst/>
            <a:ahLst/>
            <a:cxnLst/>
            <a:rect r="r" b="b" t="t" l="l"/>
            <a:pathLst>
              <a:path h="7377896" w="5700706">
                <a:moveTo>
                  <a:pt x="0" y="0"/>
                </a:moveTo>
                <a:lnTo>
                  <a:pt x="5700706" y="0"/>
                </a:lnTo>
                <a:lnTo>
                  <a:pt x="5700706" y="7377896"/>
                </a:lnTo>
                <a:lnTo>
                  <a:pt x="0" y="7377896"/>
                </a:lnTo>
                <a:lnTo>
                  <a:pt x="0" y="0"/>
                </a:lnTo>
                <a:close/>
              </a:path>
            </a:pathLst>
          </a:custGeom>
          <a:blipFill>
            <a:blip r:embed="rId4"/>
            <a:stretch>
              <a:fillRect l="-1768" t="0" r="-1768" b="0"/>
            </a:stretch>
          </a:blipFill>
        </p:spPr>
      </p:sp>
      <p:grpSp>
        <p:nvGrpSpPr>
          <p:cNvPr name="Group 5" id="5"/>
          <p:cNvGrpSpPr/>
          <p:nvPr/>
        </p:nvGrpSpPr>
        <p:grpSpPr>
          <a:xfrm rot="0">
            <a:off x="-153850" y="378101"/>
            <a:ext cx="18607632" cy="1375453"/>
            <a:chOff x="0" y="0"/>
            <a:chExt cx="24810176" cy="1833938"/>
          </a:xfrm>
        </p:grpSpPr>
        <p:grpSp>
          <p:nvGrpSpPr>
            <p:cNvPr name="Group 6" id="6"/>
            <p:cNvGrpSpPr/>
            <p:nvPr/>
          </p:nvGrpSpPr>
          <p:grpSpPr>
            <a:xfrm rot="0">
              <a:off x="0" y="0"/>
              <a:ext cx="24810176" cy="1833938"/>
              <a:chOff x="0" y="0"/>
              <a:chExt cx="3079897" cy="227662"/>
            </a:xfrm>
          </p:grpSpPr>
          <p:sp>
            <p:nvSpPr>
              <p:cNvPr name="Freeform 7" id="7"/>
              <p:cNvSpPr/>
              <p:nvPr/>
            </p:nvSpPr>
            <p:spPr>
              <a:xfrm flipH="false" flipV="false" rot="0">
                <a:off x="0" y="0"/>
                <a:ext cx="3079897" cy="227662"/>
              </a:xfrm>
              <a:custGeom>
                <a:avLst/>
                <a:gdLst/>
                <a:ahLst/>
                <a:cxnLst/>
                <a:rect r="r" b="b" t="t" l="l"/>
                <a:pathLst>
                  <a:path h="227662" w="3079897">
                    <a:moveTo>
                      <a:pt x="0" y="0"/>
                    </a:moveTo>
                    <a:lnTo>
                      <a:pt x="3079897" y="0"/>
                    </a:lnTo>
                    <a:lnTo>
                      <a:pt x="3079897" y="227662"/>
                    </a:lnTo>
                    <a:lnTo>
                      <a:pt x="0" y="227662"/>
                    </a:lnTo>
                    <a:close/>
                  </a:path>
                </a:pathLst>
              </a:custGeom>
              <a:solidFill>
                <a:srgbClr val="FFBB01"/>
              </a:solidFill>
            </p:spPr>
          </p:sp>
          <p:sp>
            <p:nvSpPr>
              <p:cNvPr name="TextBox 8" id="8"/>
              <p:cNvSpPr txBox="true"/>
              <p:nvPr/>
            </p:nvSpPr>
            <p:spPr>
              <a:xfrm>
                <a:off x="0" y="-38100"/>
                <a:ext cx="3079897" cy="265762"/>
              </a:xfrm>
              <a:prstGeom prst="rect">
                <a:avLst/>
              </a:prstGeom>
            </p:spPr>
            <p:txBody>
              <a:bodyPr anchor="ctr" rtlCol="false" tIns="50800" lIns="50800" bIns="50800" rIns="50800"/>
              <a:lstStyle/>
              <a:p>
                <a:pPr algn="ctr">
                  <a:lnSpc>
                    <a:spcPts val="2659"/>
                  </a:lnSpc>
                </a:pPr>
              </a:p>
            </p:txBody>
          </p:sp>
        </p:grpSp>
        <p:sp>
          <p:nvSpPr>
            <p:cNvPr name="TextBox 9" id="9"/>
            <p:cNvSpPr txBox="true"/>
            <p:nvPr/>
          </p:nvSpPr>
          <p:spPr>
            <a:xfrm rot="0">
              <a:off x="2617751" y="313722"/>
              <a:ext cx="4275675" cy="1239091"/>
            </a:xfrm>
            <a:prstGeom prst="rect">
              <a:avLst/>
            </a:prstGeom>
          </p:spPr>
          <p:txBody>
            <a:bodyPr anchor="t" rtlCol="false" tIns="0" lIns="0" bIns="0" rIns="0">
              <a:spAutoFit/>
            </a:bodyPr>
            <a:lstStyle/>
            <a:p>
              <a:pPr algn="ctr">
                <a:lnSpc>
                  <a:spcPts val="3564"/>
                </a:lnSpc>
              </a:pPr>
              <a:r>
                <a:rPr lang="en-US" b="true" sz="3099">
                  <a:solidFill>
                    <a:srgbClr val="21264D"/>
                  </a:solidFill>
                  <a:latin typeface="Poppins Bold"/>
                  <a:ea typeface="Poppins Bold"/>
                  <a:cs typeface="Poppins Bold"/>
                  <a:sym typeface="Poppins Bold"/>
                </a:rPr>
                <a:t>STANDAR</a:t>
              </a:r>
            </a:p>
            <a:p>
              <a:pPr algn="ctr">
                <a:lnSpc>
                  <a:spcPts val="3564"/>
                </a:lnSpc>
              </a:pPr>
              <a:r>
                <a:rPr lang="en-US" b="true" sz="3099">
                  <a:solidFill>
                    <a:srgbClr val="21264D"/>
                  </a:solidFill>
                  <a:latin typeface="Poppins Bold"/>
                  <a:ea typeface="Poppins Bold"/>
                  <a:cs typeface="Poppins Bold"/>
                  <a:sym typeface="Poppins Bold"/>
                </a:rPr>
                <a:t>BIAYA</a:t>
              </a:r>
            </a:p>
          </p:txBody>
        </p:sp>
        <p:sp>
          <p:nvSpPr>
            <p:cNvPr name="TextBox 10" id="10"/>
            <p:cNvSpPr txBox="true"/>
            <p:nvPr/>
          </p:nvSpPr>
          <p:spPr>
            <a:xfrm rot="0">
              <a:off x="9051359" y="323247"/>
              <a:ext cx="7344410" cy="1177920"/>
            </a:xfrm>
            <a:prstGeom prst="rect">
              <a:avLst/>
            </a:prstGeom>
          </p:spPr>
          <p:txBody>
            <a:bodyPr anchor="t" rtlCol="false" tIns="0" lIns="0" bIns="0" rIns="0">
              <a:spAutoFit/>
            </a:bodyPr>
            <a:lstStyle/>
            <a:p>
              <a:pPr algn="ctr">
                <a:lnSpc>
                  <a:spcPts val="3449"/>
                </a:lnSpc>
              </a:pPr>
              <a:r>
                <a:rPr lang="en-US" b="true" sz="2999">
                  <a:solidFill>
                    <a:srgbClr val="21264D"/>
                  </a:solidFill>
                  <a:latin typeface="Poppins Bold"/>
                  <a:ea typeface="Poppins Bold"/>
                  <a:cs typeface="Poppins Bold"/>
                  <a:sym typeface="Poppins Bold"/>
                </a:rPr>
                <a:t>MAKLUMAT PELAYANAN INFORMASI</a:t>
              </a:r>
            </a:p>
          </p:txBody>
        </p:sp>
        <p:sp>
          <p:nvSpPr>
            <p:cNvPr name="TextBox 11" id="11"/>
            <p:cNvSpPr txBox="true"/>
            <p:nvPr/>
          </p:nvSpPr>
          <p:spPr>
            <a:xfrm rot="0">
              <a:off x="17313778" y="297423"/>
              <a:ext cx="7344410" cy="1177920"/>
            </a:xfrm>
            <a:prstGeom prst="rect">
              <a:avLst/>
            </a:prstGeom>
          </p:spPr>
          <p:txBody>
            <a:bodyPr anchor="t" rtlCol="false" tIns="0" lIns="0" bIns="0" rIns="0">
              <a:spAutoFit/>
            </a:bodyPr>
            <a:lstStyle/>
            <a:p>
              <a:pPr algn="ctr">
                <a:lnSpc>
                  <a:spcPts val="3449"/>
                </a:lnSpc>
              </a:pPr>
              <a:r>
                <a:rPr lang="en-US" b="true" sz="2999">
                  <a:solidFill>
                    <a:srgbClr val="21264D"/>
                  </a:solidFill>
                  <a:latin typeface="Poppins Bold"/>
                  <a:ea typeface="Poppins Bold"/>
                  <a:cs typeface="Poppins Bold"/>
                  <a:sym typeface="Poppins Bold"/>
                </a:rPr>
                <a:t>ALUR PERMOHONAN INFORMASI</a:t>
              </a:r>
            </a:p>
          </p:txBody>
        </p:sp>
      </p:grpSp>
      <p:sp>
        <p:nvSpPr>
          <p:cNvPr name="Freeform 12" id="12"/>
          <p:cNvSpPr/>
          <p:nvPr/>
        </p:nvSpPr>
        <p:spPr>
          <a:xfrm flipH="false" flipV="false" rot="0">
            <a:off x="-3076309"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5400000">
            <a:off x="-1748095" y="8334358"/>
            <a:ext cx="6794770" cy="7029681"/>
            <a:chOff x="0" y="0"/>
            <a:chExt cx="9059693" cy="9372909"/>
          </a:xfrm>
        </p:grpSpPr>
        <p:grpSp>
          <p:nvGrpSpPr>
            <p:cNvPr name="Group 3" id="3"/>
            <p:cNvGrpSpPr/>
            <p:nvPr/>
          </p:nvGrpSpPr>
          <p:grpSpPr>
            <a:xfrm rot="-2700000">
              <a:off x="1099575" y="2964119"/>
              <a:ext cx="5309215" cy="5309215"/>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4F4F4"/>
              </a:solidFill>
            </p:spPr>
          </p:sp>
          <p:sp>
            <p:nvSpPr>
              <p:cNvPr name="TextBox 5" id="5"/>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6" id="6"/>
            <p:cNvGrpSpPr/>
            <p:nvPr/>
          </p:nvGrpSpPr>
          <p:grpSpPr>
            <a:xfrm rot="-2700000">
              <a:off x="1919586" y="1099575"/>
              <a:ext cx="5309215" cy="5309215"/>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8" id="8"/>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9" id="9"/>
            <p:cNvGrpSpPr/>
            <p:nvPr/>
          </p:nvGrpSpPr>
          <p:grpSpPr>
            <a:xfrm rot="-2700000">
              <a:off x="1919586" y="2944532"/>
              <a:ext cx="5309215" cy="5309215"/>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1" id="11"/>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2" id="12"/>
            <p:cNvGrpSpPr/>
            <p:nvPr/>
          </p:nvGrpSpPr>
          <p:grpSpPr>
            <a:xfrm rot="-2700000">
              <a:off x="2582917" y="2944532"/>
              <a:ext cx="5309215" cy="5309215"/>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4" id="14"/>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5" id="15"/>
            <p:cNvGrpSpPr/>
            <p:nvPr/>
          </p:nvGrpSpPr>
          <p:grpSpPr>
            <a:xfrm rot="-2700000">
              <a:off x="2650903" y="1099575"/>
              <a:ext cx="5309215" cy="5309215"/>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7" id="17"/>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sp>
        <p:nvSpPr>
          <p:cNvPr name="Freeform 18" id="18"/>
          <p:cNvSpPr/>
          <p:nvPr/>
        </p:nvSpPr>
        <p:spPr>
          <a:xfrm flipH="false" flipV="false" rot="0">
            <a:off x="-3045964"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9" id="19"/>
          <p:cNvGrpSpPr/>
          <p:nvPr/>
        </p:nvGrpSpPr>
        <p:grpSpPr>
          <a:xfrm rot="0">
            <a:off x="1357176" y="2994309"/>
            <a:ext cx="4756333" cy="1433029"/>
            <a:chOff x="0" y="0"/>
            <a:chExt cx="3142303" cy="946740"/>
          </a:xfrm>
        </p:grpSpPr>
        <p:sp>
          <p:nvSpPr>
            <p:cNvPr name="Freeform 20" id="20"/>
            <p:cNvSpPr/>
            <p:nvPr/>
          </p:nvSpPr>
          <p:spPr>
            <a:xfrm flipH="false" flipV="false" rot="0">
              <a:off x="0" y="0"/>
              <a:ext cx="3142303" cy="946740"/>
            </a:xfrm>
            <a:custGeom>
              <a:avLst/>
              <a:gdLst/>
              <a:ahLst/>
              <a:cxnLst/>
              <a:rect r="r" b="b" t="t" l="l"/>
              <a:pathLst>
                <a:path h="946740" w="3142303">
                  <a:moveTo>
                    <a:pt x="0" y="0"/>
                  </a:moveTo>
                  <a:lnTo>
                    <a:pt x="3142303" y="0"/>
                  </a:lnTo>
                  <a:lnTo>
                    <a:pt x="3142303" y="946740"/>
                  </a:lnTo>
                  <a:lnTo>
                    <a:pt x="0" y="946740"/>
                  </a:lnTo>
                  <a:close/>
                </a:path>
              </a:pathLst>
            </a:custGeom>
            <a:solidFill>
              <a:srgbClr val="F4F4F4"/>
            </a:solidFill>
          </p:spPr>
        </p:sp>
        <p:sp>
          <p:nvSpPr>
            <p:cNvPr name="TextBox 21" id="21"/>
            <p:cNvSpPr txBox="true"/>
            <p:nvPr/>
          </p:nvSpPr>
          <p:spPr>
            <a:xfrm>
              <a:off x="0" y="-38100"/>
              <a:ext cx="3142303" cy="984840"/>
            </a:xfrm>
            <a:prstGeom prst="rect">
              <a:avLst/>
            </a:prstGeom>
          </p:spPr>
          <p:txBody>
            <a:bodyPr anchor="ctr" rtlCol="false" tIns="36325" lIns="36325" bIns="36325" rIns="36325"/>
            <a:lstStyle/>
            <a:p>
              <a:pPr algn="ctr">
                <a:lnSpc>
                  <a:spcPts val="2659"/>
                </a:lnSpc>
              </a:pPr>
            </a:p>
          </p:txBody>
        </p:sp>
      </p:grpSp>
      <p:grpSp>
        <p:nvGrpSpPr>
          <p:cNvPr name="Group 22" id="22"/>
          <p:cNvGrpSpPr/>
          <p:nvPr/>
        </p:nvGrpSpPr>
        <p:grpSpPr>
          <a:xfrm rot="2700000">
            <a:off x="1140850" y="3204171"/>
            <a:ext cx="1013304" cy="1013304"/>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24" id="24"/>
            <p:cNvSpPr txBox="true"/>
            <p:nvPr/>
          </p:nvSpPr>
          <p:spPr>
            <a:xfrm>
              <a:off x="0" y="-38100"/>
              <a:ext cx="812800" cy="850900"/>
            </a:xfrm>
            <a:prstGeom prst="rect">
              <a:avLst/>
            </a:prstGeom>
          </p:spPr>
          <p:txBody>
            <a:bodyPr anchor="ctr" rtlCol="false" tIns="36325" lIns="36325" bIns="36325" rIns="36325"/>
            <a:lstStyle/>
            <a:p>
              <a:pPr algn="ctr">
                <a:lnSpc>
                  <a:spcPts val="2659"/>
                </a:lnSpc>
              </a:pPr>
            </a:p>
          </p:txBody>
        </p:sp>
      </p:grpSp>
      <p:grpSp>
        <p:nvGrpSpPr>
          <p:cNvPr name="Group 25" id="25"/>
          <p:cNvGrpSpPr/>
          <p:nvPr/>
        </p:nvGrpSpPr>
        <p:grpSpPr>
          <a:xfrm rot="2700000">
            <a:off x="742030" y="3095678"/>
            <a:ext cx="1230291" cy="1230291"/>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27" id="27"/>
            <p:cNvSpPr txBox="true"/>
            <p:nvPr/>
          </p:nvSpPr>
          <p:spPr>
            <a:xfrm>
              <a:off x="0" y="-38100"/>
              <a:ext cx="812800" cy="850900"/>
            </a:xfrm>
            <a:prstGeom prst="rect">
              <a:avLst/>
            </a:prstGeom>
          </p:spPr>
          <p:txBody>
            <a:bodyPr anchor="ctr" rtlCol="false" tIns="36325" lIns="36325" bIns="36325" rIns="36325"/>
            <a:lstStyle/>
            <a:p>
              <a:pPr algn="ctr">
                <a:lnSpc>
                  <a:spcPts val="2659"/>
                </a:lnSpc>
              </a:pPr>
            </a:p>
          </p:txBody>
        </p:sp>
      </p:grpSp>
      <p:sp>
        <p:nvSpPr>
          <p:cNvPr name="TextBox 28" id="28"/>
          <p:cNvSpPr txBox="true"/>
          <p:nvPr/>
        </p:nvSpPr>
        <p:spPr>
          <a:xfrm rot="0">
            <a:off x="2311752" y="3156543"/>
            <a:ext cx="3941243" cy="248220"/>
          </a:xfrm>
          <a:prstGeom prst="rect">
            <a:avLst/>
          </a:prstGeom>
        </p:spPr>
        <p:txBody>
          <a:bodyPr anchor="t" rtlCol="false" tIns="0" lIns="0" bIns="0" rIns="0">
            <a:spAutoFit/>
          </a:bodyPr>
          <a:lstStyle/>
          <a:p>
            <a:pPr algn="l">
              <a:lnSpc>
                <a:spcPts val="1828"/>
              </a:lnSpc>
            </a:pPr>
            <a:r>
              <a:rPr lang="en-US" sz="1589" b="true">
                <a:solidFill>
                  <a:srgbClr val="21264D"/>
                </a:solidFill>
                <a:latin typeface="Poppins Bold"/>
                <a:ea typeface="Poppins Bold"/>
                <a:cs typeface="Poppins Bold"/>
                <a:sym typeface="Poppins Bold"/>
              </a:rPr>
              <a:t>WEBSITE UTAMA DINAS KESEHATAN</a:t>
            </a:r>
          </a:p>
        </p:txBody>
      </p:sp>
      <p:grpSp>
        <p:nvGrpSpPr>
          <p:cNvPr name="Group 29" id="29"/>
          <p:cNvGrpSpPr/>
          <p:nvPr/>
        </p:nvGrpSpPr>
        <p:grpSpPr>
          <a:xfrm rot="0">
            <a:off x="12861497" y="2994309"/>
            <a:ext cx="4990918" cy="1433029"/>
            <a:chOff x="0" y="0"/>
            <a:chExt cx="3297283" cy="946740"/>
          </a:xfrm>
        </p:grpSpPr>
        <p:sp>
          <p:nvSpPr>
            <p:cNvPr name="Freeform 30" id="30"/>
            <p:cNvSpPr/>
            <p:nvPr/>
          </p:nvSpPr>
          <p:spPr>
            <a:xfrm flipH="false" flipV="false" rot="0">
              <a:off x="0" y="0"/>
              <a:ext cx="3297283" cy="946740"/>
            </a:xfrm>
            <a:custGeom>
              <a:avLst/>
              <a:gdLst/>
              <a:ahLst/>
              <a:cxnLst/>
              <a:rect r="r" b="b" t="t" l="l"/>
              <a:pathLst>
                <a:path h="946740" w="3297283">
                  <a:moveTo>
                    <a:pt x="0" y="0"/>
                  </a:moveTo>
                  <a:lnTo>
                    <a:pt x="3297283" y="0"/>
                  </a:lnTo>
                  <a:lnTo>
                    <a:pt x="3297283" y="946740"/>
                  </a:lnTo>
                  <a:lnTo>
                    <a:pt x="0" y="946740"/>
                  </a:lnTo>
                  <a:close/>
                </a:path>
              </a:pathLst>
            </a:custGeom>
            <a:solidFill>
              <a:srgbClr val="F4F4F4"/>
            </a:solidFill>
          </p:spPr>
        </p:sp>
        <p:sp>
          <p:nvSpPr>
            <p:cNvPr name="TextBox 31" id="31"/>
            <p:cNvSpPr txBox="true"/>
            <p:nvPr/>
          </p:nvSpPr>
          <p:spPr>
            <a:xfrm>
              <a:off x="0" y="-38100"/>
              <a:ext cx="3297283" cy="984840"/>
            </a:xfrm>
            <a:prstGeom prst="rect">
              <a:avLst/>
            </a:prstGeom>
          </p:spPr>
          <p:txBody>
            <a:bodyPr anchor="ctr" rtlCol="false" tIns="36325" lIns="36325" bIns="36325" rIns="36325"/>
            <a:lstStyle/>
            <a:p>
              <a:pPr algn="ctr">
                <a:lnSpc>
                  <a:spcPts val="2659"/>
                </a:lnSpc>
              </a:pPr>
            </a:p>
          </p:txBody>
        </p:sp>
      </p:grpSp>
      <p:grpSp>
        <p:nvGrpSpPr>
          <p:cNvPr name="Group 32" id="32"/>
          <p:cNvGrpSpPr/>
          <p:nvPr/>
        </p:nvGrpSpPr>
        <p:grpSpPr>
          <a:xfrm rot="2700000">
            <a:off x="12645171" y="3204171"/>
            <a:ext cx="1013304" cy="1013304"/>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34" id="34"/>
            <p:cNvSpPr txBox="true"/>
            <p:nvPr/>
          </p:nvSpPr>
          <p:spPr>
            <a:xfrm>
              <a:off x="0" y="-38100"/>
              <a:ext cx="812800" cy="850900"/>
            </a:xfrm>
            <a:prstGeom prst="rect">
              <a:avLst/>
            </a:prstGeom>
          </p:spPr>
          <p:txBody>
            <a:bodyPr anchor="ctr" rtlCol="false" tIns="36325" lIns="36325" bIns="36325" rIns="36325"/>
            <a:lstStyle/>
            <a:p>
              <a:pPr algn="ctr">
                <a:lnSpc>
                  <a:spcPts val="2659"/>
                </a:lnSpc>
              </a:pPr>
            </a:p>
          </p:txBody>
        </p:sp>
      </p:grpSp>
      <p:grpSp>
        <p:nvGrpSpPr>
          <p:cNvPr name="Group 35" id="35"/>
          <p:cNvGrpSpPr/>
          <p:nvPr/>
        </p:nvGrpSpPr>
        <p:grpSpPr>
          <a:xfrm rot="2700000">
            <a:off x="12246351" y="3095678"/>
            <a:ext cx="1230291" cy="1230291"/>
            <a:chOff x="0" y="0"/>
            <a:chExt cx="812800" cy="812800"/>
          </a:xfrm>
        </p:grpSpPr>
        <p:sp>
          <p:nvSpPr>
            <p:cNvPr name="Freeform 36" id="3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37" id="37"/>
            <p:cNvSpPr txBox="true"/>
            <p:nvPr/>
          </p:nvSpPr>
          <p:spPr>
            <a:xfrm>
              <a:off x="0" y="-38100"/>
              <a:ext cx="812800" cy="850900"/>
            </a:xfrm>
            <a:prstGeom prst="rect">
              <a:avLst/>
            </a:prstGeom>
          </p:spPr>
          <p:txBody>
            <a:bodyPr anchor="ctr" rtlCol="false" tIns="36325" lIns="36325" bIns="36325" rIns="36325"/>
            <a:lstStyle/>
            <a:p>
              <a:pPr algn="ctr">
                <a:lnSpc>
                  <a:spcPts val="2659"/>
                </a:lnSpc>
              </a:pPr>
            </a:p>
          </p:txBody>
        </p:sp>
      </p:grpSp>
      <p:sp>
        <p:nvSpPr>
          <p:cNvPr name="TextBox 38" id="38"/>
          <p:cNvSpPr txBox="true"/>
          <p:nvPr/>
        </p:nvSpPr>
        <p:spPr>
          <a:xfrm rot="0">
            <a:off x="14083741" y="3241745"/>
            <a:ext cx="3191776" cy="235312"/>
          </a:xfrm>
          <a:prstGeom prst="rect">
            <a:avLst/>
          </a:prstGeom>
        </p:spPr>
        <p:txBody>
          <a:bodyPr anchor="t" rtlCol="false" tIns="0" lIns="0" bIns="0" rIns="0">
            <a:spAutoFit/>
          </a:bodyPr>
          <a:lstStyle/>
          <a:p>
            <a:pPr algn="l">
              <a:lnSpc>
                <a:spcPts val="1713"/>
              </a:lnSpc>
            </a:pPr>
            <a:r>
              <a:rPr lang="en-US" sz="1489" b="true">
                <a:solidFill>
                  <a:srgbClr val="21264D"/>
                </a:solidFill>
                <a:latin typeface="Poppins Bold"/>
                <a:ea typeface="Poppins Bold"/>
                <a:cs typeface="Poppins Bold"/>
                <a:sym typeface="Poppins Bold"/>
              </a:rPr>
              <a:t>INSTAGRAM DINAS KESEHATAN</a:t>
            </a:r>
          </a:p>
        </p:txBody>
      </p:sp>
      <p:grpSp>
        <p:nvGrpSpPr>
          <p:cNvPr name="Group 39" id="39"/>
          <p:cNvGrpSpPr/>
          <p:nvPr/>
        </p:nvGrpSpPr>
        <p:grpSpPr>
          <a:xfrm rot="0">
            <a:off x="7235216" y="2994309"/>
            <a:ext cx="4756333" cy="1433029"/>
            <a:chOff x="0" y="0"/>
            <a:chExt cx="3142303" cy="946740"/>
          </a:xfrm>
        </p:grpSpPr>
        <p:sp>
          <p:nvSpPr>
            <p:cNvPr name="Freeform 40" id="40"/>
            <p:cNvSpPr/>
            <p:nvPr/>
          </p:nvSpPr>
          <p:spPr>
            <a:xfrm flipH="false" flipV="false" rot="0">
              <a:off x="0" y="0"/>
              <a:ext cx="3142303" cy="946740"/>
            </a:xfrm>
            <a:custGeom>
              <a:avLst/>
              <a:gdLst/>
              <a:ahLst/>
              <a:cxnLst/>
              <a:rect r="r" b="b" t="t" l="l"/>
              <a:pathLst>
                <a:path h="946740" w="3142303">
                  <a:moveTo>
                    <a:pt x="0" y="0"/>
                  </a:moveTo>
                  <a:lnTo>
                    <a:pt x="3142303" y="0"/>
                  </a:lnTo>
                  <a:lnTo>
                    <a:pt x="3142303" y="946740"/>
                  </a:lnTo>
                  <a:lnTo>
                    <a:pt x="0" y="946740"/>
                  </a:lnTo>
                  <a:close/>
                </a:path>
              </a:pathLst>
            </a:custGeom>
            <a:solidFill>
              <a:srgbClr val="F4F4F4"/>
            </a:solidFill>
          </p:spPr>
        </p:sp>
        <p:sp>
          <p:nvSpPr>
            <p:cNvPr name="TextBox 41" id="41"/>
            <p:cNvSpPr txBox="true"/>
            <p:nvPr/>
          </p:nvSpPr>
          <p:spPr>
            <a:xfrm>
              <a:off x="0" y="-38100"/>
              <a:ext cx="3142303" cy="984840"/>
            </a:xfrm>
            <a:prstGeom prst="rect">
              <a:avLst/>
            </a:prstGeom>
          </p:spPr>
          <p:txBody>
            <a:bodyPr anchor="ctr" rtlCol="false" tIns="36325" lIns="36325" bIns="36325" rIns="36325"/>
            <a:lstStyle/>
            <a:p>
              <a:pPr algn="ctr">
                <a:lnSpc>
                  <a:spcPts val="2659"/>
                </a:lnSpc>
              </a:pPr>
            </a:p>
          </p:txBody>
        </p:sp>
      </p:grpSp>
      <p:grpSp>
        <p:nvGrpSpPr>
          <p:cNvPr name="Group 42" id="42"/>
          <p:cNvGrpSpPr/>
          <p:nvPr/>
        </p:nvGrpSpPr>
        <p:grpSpPr>
          <a:xfrm rot="2700000">
            <a:off x="7018890" y="3204171"/>
            <a:ext cx="1013304" cy="1013304"/>
            <a:chOff x="0" y="0"/>
            <a:chExt cx="812800" cy="812800"/>
          </a:xfrm>
        </p:grpSpPr>
        <p:sp>
          <p:nvSpPr>
            <p:cNvPr name="Freeform 43" id="4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44" id="44"/>
            <p:cNvSpPr txBox="true"/>
            <p:nvPr/>
          </p:nvSpPr>
          <p:spPr>
            <a:xfrm>
              <a:off x="0" y="-38100"/>
              <a:ext cx="812800" cy="850900"/>
            </a:xfrm>
            <a:prstGeom prst="rect">
              <a:avLst/>
            </a:prstGeom>
          </p:spPr>
          <p:txBody>
            <a:bodyPr anchor="ctr" rtlCol="false" tIns="36325" lIns="36325" bIns="36325" rIns="36325"/>
            <a:lstStyle/>
            <a:p>
              <a:pPr algn="ctr">
                <a:lnSpc>
                  <a:spcPts val="2659"/>
                </a:lnSpc>
              </a:pPr>
            </a:p>
          </p:txBody>
        </p:sp>
      </p:grpSp>
      <p:grpSp>
        <p:nvGrpSpPr>
          <p:cNvPr name="Group 45" id="45"/>
          <p:cNvGrpSpPr/>
          <p:nvPr/>
        </p:nvGrpSpPr>
        <p:grpSpPr>
          <a:xfrm rot="2700000">
            <a:off x="6620070" y="3095678"/>
            <a:ext cx="1230291" cy="1230291"/>
            <a:chOff x="0" y="0"/>
            <a:chExt cx="812800" cy="812800"/>
          </a:xfrm>
        </p:grpSpPr>
        <p:sp>
          <p:nvSpPr>
            <p:cNvPr name="Freeform 46" id="4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47" id="47"/>
            <p:cNvSpPr txBox="true"/>
            <p:nvPr/>
          </p:nvSpPr>
          <p:spPr>
            <a:xfrm>
              <a:off x="0" y="-38100"/>
              <a:ext cx="812800" cy="850900"/>
            </a:xfrm>
            <a:prstGeom prst="rect">
              <a:avLst/>
            </a:prstGeom>
          </p:spPr>
          <p:txBody>
            <a:bodyPr anchor="ctr" rtlCol="false" tIns="36325" lIns="36325" bIns="36325" rIns="36325"/>
            <a:lstStyle/>
            <a:p>
              <a:pPr algn="ctr">
                <a:lnSpc>
                  <a:spcPts val="2659"/>
                </a:lnSpc>
              </a:pPr>
            </a:p>
          </p:txBody>
        </p:sp>
      </p:grpSp>
      <p:sp>
        <p:nvSpPr>
          <p:cNvPr name="TextBox 48" id="48"/>
          <p:cNvSpPr txBox="true"/>
          <p:nvPr/>
        </p:nvSpPr>
        <p:spPr>
          <a:xfrm rot="0">
            <a:off x="8457460" y="3241745"/>
            <a:ext cx="3641707" cy="248220"/>
          </a:xfrm>
          <a:prstGeom prst="rect">
            <a:avLst/>
          </a:prstGeom>
        </p:spPr>
        <p:txBody>
          <a:bodyPr anchor="t" rtlCol="false" tIns="0" lIns="0" bIns="0" rIns="0">
            <a:spAutoFit/>
          </a:bodyPr>
          <a:lstStyle/>
          <a:p>
            <a:pPr algn="l">
              <a:lnSpc>
                <a:spcPts val="1828"/>
              </a:lnSpc>
            </a:pPr>
            <a:r>
              <a:rPr lang="en-US" sz="1589" b="true">
                <a:solidFill>
                  <a:srgbClr val="21264D"/>
                </a:solidFill>
                <a:latin typeface="Poppins Bold"/>
                <a:ea typeface="Poppins Bold"/>
                <a:cs typeface="Poppins Bold"/>
                <a:sym typeface="Poppins Bold"/>
              </a:rPr>
              <a:t>WEBSITE PPID DINAS KESEHATAN</a:t>
            </a:r>
          </a:p>
        </p:txBody>
      </p:sp>
      <p:grpSp>
        <p:nvGrpSpPr>
          <p:cNvPr name="Group 49" id="49"/>
          <p:cNvGrpSpPr/>
          <p:nvPr/>
        </p:nvGrpSpPr>
        <p:grpSpPr>
          <a:xfrm rot="0">
            <a:off x="1373816" y="4879781"/>
            <a:ext cx="4847311" cy="1460439"/>
            <a:chOff x="0" y="0"/>
            <a:chExt cx="3142303" cy="946740"/>
          </a:xfrm>
        </p:grpSpPr>
        <p:sp>
          <p:nvSpPr>
            <p:cNvPr name="Freeform 50" id="50"/>
            <p:cNvSpPr/>
            <p:nvPr/>
          </p:nvSpPr>
          <p:spPr>
            <a:xfrm flipH="false" flipV="false" rot="0">
              <a:off x="0" y="0"/>
              <a:ext cx="3142303" cy="946740"/>
            </a:xfrm>
            <a:custGeom>
              <a:avLst/>
              <a:gdLst/>
              <a:ahLst/>
              <a:cxnLst/>
              <a:rect r="r" b="b" t="t" l="l"/>
              <a:pathLst>
                <a:path h="946740" w="3142303">
                  <a:moveTo>
                    <a:pt x="0" y="0"/>
                  </a:moveTo>
                  <a:lnTo>
                    <a:pt x="3142303" y="0"/>
                  </a:lnTo>
                  <a:lnTo>
                    <a:pt x="3142303" y="946740"/>
                  </a:lnTo>
                  <a:lnTo>
                    <a:pt x="0" y="946740"/>
                  </a:lnTo>
                  <a:close/>
                </a:path>
              </a:pathLst>
            </a:custGeom>
            <a:solidFill>
              <a:srgbClr val="F4F4F4"/>
            </a:solidFill>
          </p:spPr>
        </p:sp>
        <p:sp>
          <p:nvSpPr>
            <p:cNvPr name="TextBox 51" id="51"/>
            <p:cNvSpPr txBox="true"/>
            <p:nvPr/>
          </p:nvSpPr>
          <p:spPr>
            <a:xfrm>
              <a:off x="0" y="-38100"/>
              <a:ext cx="3142303" cy="984840"/>
            </a:xfrm>
            <a:prstGeom prst="rect">
              <a:avLst/>
            </a:prstGeom>
          </p:spPr>
          <p:txBody>
            <a:bodyPr anchor="ctr" rtlCol="false" tIns="37020" lIns="37020" bIns="37020" rIns="37020"/>
            <a:lstStyle/>
            <a:p>
              <a:pPr algn="ctr">
                <a:lnSpc>
                  <a:spcPts val="2659"/>
                </a:lnSpc>
              </a:pPr>
            </a:p>
          </p:txBody>
        </p:sp>
      </p:grpSp>
      <p:grpSp>
        <p:nvGrpSpPr>
          <p:cNvPr name="Group 52" id="52"/>
          <p:cNvGrpSpPr/>
          <p:nvPr/>
        </p:nvGrpSpPr>
        <p:grpSpPr>
          <a:xfrm rot="2700000">
            <a:off x="1153352" y="5093658"/>
            <a:ext cx="1032687" cy="1032687"/>
            <a:chOff x="0" y="0"/>
            <a:chExt cx="812800" cy="812800"/>
          </a:xfrm>
        </p:grpSpPr>
        <p:sp>
          <p:nvSpPr>
            <p:cNvPr name="Freeform 53" id="5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54" id="54"/>
            <p:cNvSpPr txBox="true"/>
            <p:nvPr/>
          </p:nvSpPr>
          <p:spPr>
            <a:xfrm>
              <a:off x="0" y="-38100"/>
              <a:ext cx="812800" cy="850900"/>
            </a:xfrm>
            <a:prstGeom prst="rect">
              <a:avLst/>
            </a:prstGeom>
          </p:spPr>
          <p:txBody>
            <a:bodyPr anchor="ctr" rtlCol="false" tIns="37020" lIns="37020" bIns="37020" rIns="37020"/>
            <a:lstStyle/>
            <a:p>
              <a:pPr algn="ctr">
                <a:lnSpc>
                  <a:spcPts val="2659"/>
                </a:lnSpc>
              </a:pPr>
            </a:p>
          </p:txBody>
        </p:sp>
      </p:grpSp>
      <p:grpSp>
        <p:nvGrpSpPr>
          <p:cNvPr name="Group 55" id="55"/>
          <p:cNvGrpSpPr/>
          <p:nvPr/>
        </p:nvGrpSpPr>
        <p:grpSpPr>
          <a:xfrm rot="2700000">
            <a:off x="746904" y="4983089"/>
            <a:ext cx="1253824" cy="1253824"/>
            <a:chOff x="0" y="0"/>
            <a:chExt cx="812800" cy="812800"/>
          </a:xfrm>
        </p:grpSpPr>
        <p:sp>
          <p:nvSpPr>
            <p:cNvPr name="Freeform 56" id="5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57" id="57"/>
            <p:cNvSpPr txBox="true"/>
            <p:nvPr/>
          </p:nvSpPr>
          <p:spPr>
            <a:xfrm>
              <a:off x="0" y="-38100"/>
              <a:ext cx="812800" cy="850900"/>
            </a:xfrm>
            <a:prstGeom prst="rect">
              <a:avLst/>
            </a:prstGeom>
          </p:spPr>
          <p:txBody>
            <a:bodyPr anchor="ctr" rtlCol="false" tIns="37020" lIns="37020" bIns="37020" rIns="37020"/>
            <a:lstStyle/>
            <a:p>
              <a:pPr algn="ctr">
                <a:lnSpc>
                  <a:spcPts val="2659"/>
                </a:lnSpc>
              </a:pPr>
            </a:p>
          </p:txBody>
        </p:sp>
      </p:grpSp>
      <p:sp>
        <p:nvSpPr>
          <p:cNvPr name="TextBox 58" id="58"/>
          <p:cNvSpPr txBox="true"/>
          <p:nvPr/>
        </p:nvSpPr>
        <p:spPr>
          <a:xfrm rot="0">
            <a:off x="2619439" y="5132132"/>
            <a:ext cx="3148027" cy="239631"/>
          </a:xfrm>
          <a:prstGeom prst="rect">
            <a:avLst/>
          </a:prstGeom>
        </p:spPr>
        <p:txBody>
          <a:bodyPr anchor="t" rtlCol="false" tIns="0" lIns="0" bIns="0" rIns="0">
            <a:spAutoFit/>
          </a:bodyPr>
          <a:lstStyle/>
          <a:p>
            <a:pPr algn="l">
              <a:lnSpc>
                <a:spcPts val="1745"/>
              </a:lnSpc>
            </a:pPr>
            <a:r>
              <a:rPr lang="en-US" sz="1518" b="true">
                <a:solidFill>
                  <a:srgbClr val="21264D"/>
                </a:solidFill>
                <a:latin typeface="Poppins Bold"/>
                <a:ea typeface="Poppins Bold"/>
                <a:cs typeface="Poppins Bold"/>
                <a:sym typeface="Poppins Bold"/>
              </a:rPr>
              <a:t>FACEBOOK DINAS KESEHATAN</a:t>
            </a:r>
          </a:p>
        </p:txBody>
      </p:sp>
      <p:grpSp>
        <p:nvGrpSpPr>
          <p:cNvPr name="Group 59" id="59"/>
          <p:cNvGrpSpPr/>
          <p:nvPr/>
        </p:nvGrpSpPr>
        <p:grpSpPr>
          <a:xfrm rot="0">
            <a:off x="7251856" y="4879781"/>
            <a:ext cx="4847311" cy="1460439"/>
            <a:chOff x="0" y="0"/>
            <a:chExt cx="3142303" cy="946740"/>
          </a:xfrm>
        </p:grpSpPr>
        <p:sp>
          <p:nvSpPr>
            <p:cNvPr name="Freeform 60" id="60"/>
            <p:cNvSpPr/>
            <p:nvPr/>
          </p:nvSpPr>
          <p:spPr>
            <a:xfrm flipH="false" flipV="false" rot="0">
              <a:off x="0" y="0"/>
              <a:ext cx="3142303" cy="946740"/>
            </a:xfrm>
            <a:custGeom>
              <a:avLst/>
              <a:gdLst/>
              <a:ahLst/>
              <a:cxnLst/>
              <a:rect r="r" b="b" t="t" l="l"/>
              <a:pathLst>
                <a:path h="946740" w="3142303">
                  <a:moveTo>
                    <a:pt x="0" y="0"/>
                  </a:moveTo>
                  <a:lnTo>
                    <a:pt x="3142303" y="0"/>
                  </a:lnTo>
                  <a:lnTo>
                    <a:pt x="3142303" y="946740"/>
                  </a:lnTo>
                  <a:lnTo>
                    <a:pt x="0" y="946740"/>
                  </a:lnTo>
                  <a:close/>
                </a:path>
              </a:pathLst>
            </a:custGeom>
            <a:solidFill>
              <a:srgbClr val="F4F4F4"/>
            </a:solidFill>
          </p:spPr>
        </p:sp>
        <p:sp>
          <p:nvSpPr>
            <p:cNvPr name="TextBox 61" id="61"/>
            <p:cNvSpPr txBox="true"/>
            <p:nvPr/>
          </p:nvSpPr>
          <p:spPr>
            <a:xfrm>
              <a:off x="0" y="-38100"/>
              <a:ext cx="3142303" cy="984840"/>
            </a:xfrm>
            <a:prstGeom prst="rect">
              <a:avLst/>
            </a:prstGeom>
          </p:spPr>
          <p:txBody>
            <a:bodyPr anchor="ctr" rtlCol="false" tIns="37020" lIns="37020" bIns="37020" rIns="37020"/>
            <a:lstStyle/>
            <a:p>
              <a:pPr algn="ctr">
                <a:lnSpc>
                  <a:spcPts val="2659"/>
                </a:lnSpc>
              </a:pPr>
            </a:p>
          </p:txBody>
        </p:sp>
      </p:grpSp>
      <p:grpSp>
        <p:nvGrpSpPr>
          <p:cNvPr name="Group 62" id="62"/>
          <p:cNvGrpSpPr/>
          <p:nvPr/>
        </p:nvGrpSpPr>
        <p:grpSpPr>
          <a:xfrm rot="2700000">
            <a:off x="7031393" y="5093658"/>
            <a:ext cx="1032687" cy="1032687"/>
            <a:chOff x="0" y="0"/>
            <a:chExt cx="812800" cy="812800"/>
          </a:xfrm>
        </p:grpSpPr>
        <p:sp>
          <p:nvSpPr>
            <p:cNvPr name="Freeform 63" id="6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64" id="64"/>
            <p:cNvSpPr txBox="true"/>
            <p:nvPr/>
          </p:nvSpPr>
          <p:spPr>
            <a:xfrm>
              <a:off x="0" y="-38100"/>
              <a:ext cx="812800" cy="850900"/>
            </a:xfrm>
            <a:prstGeom prst="rect">
              <a:avLst/>
            </a:prstGeom>
          </p:spPr>
          <p:txBody>
            <a:bodyPr anchor="ctr" rtlCol="false" tIns="37020" lIns="37020" bIns="37020" rIns="37020"/>
            <a:lstStyle/>
            <a:p>
              <a:pPr algn="ctr">
                <a:lnSpc>
                  <a:spcPts val="2659"/>
                </a:lnSpc>
              </a:pPr>
            </a:p>
          </p:txBody>
        </p:sp>
      </p:grpSp>
      <p:grpSp>
        <p:nvGrpSpPr>
          <p:cNvPr name="Group 65" id="65"/>
          <p:cNvGrpSpPr/>
          <p:nvPr/>
        </p:nvGrpSpPr>
        <p:grpSpPr>
          <a:xfrm rot="2700000">
            <a:off x="6624944" y="4983089"/>
            <a:ext cx="1253824" cy="1253824"/>
            <a:chOff x="0" y="0"/>
            <a:chExt cx="812800" cy="812800"/>
          </a:xfrm>
        </p:grpSpPr>
        <p:sp>
          <p:nvSpPr>
            <p:cNvPr name="Freeform 66" id="6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67" id="67"/>
            <p:cNvSpPr txBox="true"/>
            <p:nvPr/>
          </p:nvSpPr>
          <p:spPr>
            <a:xfrm>
              <a:off x="0" y="-38100"/>
              <a:ext cx="812800" cy="850900"/>
            </a:xfrm>
            <a:prstGeom prst="rect">
              <a:avLst/>
            </a:prstGeom>
          </p:spPr>
          <p:txBody>
            <a:bodyPr anchor="ctr" rtlCol="false" tIns="37020" lIns="37020" bIns="37020" rIns="37020"/>
            <a:lstStyle/>
            <a:p>
              <a:pPr algn="ctr">
                <a:lnSpc>
                  <a:spcPts val="2659"/>
                </a:lnSpc>
              </a:pPr>
            </a:p>
          </p:txBody>
        </p:sp>
      </p:grpSp>
      <p:sp>
        <p:nvSpPr>
          <p:cNvPr name="TextBox 68" id="68"/>
          <p:cNvSpPr txBox="true"/>
          <p:nvPr/>
        </p:nvSpPr>
        <p:spPr>
          <a:xfrm rot="0">
            <a:off x="8497479" y="5132132"/>
            <a:ext cx="3406848" cy="239631"/>
          </a:xfrm>
          <a:prstGeom prst="rect">
            <a:avLst/>
          </a:prstGeom>
        </p:spPr>
        <p:txBody>
          <a:bodyPr anchor="t" rtlCol="false" tIns="0" lIns="0" bIns="0" rIns="0">
            <a:spAutoFit/>
          </a:bodyPr>
          <a:lstStyle/>
          <a:p>
            <a:pPr algn="l">
              <a:lnSpc>
                <a:spcPts val="1745"/>
              </a:lnSpc>
            </a:pPr>
            <a:r>
              <a:rPr lang="en-US" sz="1518" b="true">
                <a:solidFill>
                  <a:srgbClr val="21264D"/>
                </a:solidFill>
                <a:latin typeface="Poppins Bold"/>
                <a:ea typeface="Poppins Bold"/>
                <a:cs typeface="Poppins Bold"/>
                <a:sym typeface="Poppins Bold"/>
              </a:rPr>
              <a:t>TWITTER (X) DINAS KESEHATAN</a:t>
            </a:r>
          </a:p>
        </p:txBody>
      </p:sp>
      <p:grpSp>
        <p:nvGrpSpPr>
          <p:cNvPr name="Group 69" id="69"/>
          <p:cNvGrpSpPr/>
          <p:nvPr/>
        </p:nvGrpSpPr>
        <p:grpSpPr>
          <a:xfrm rot="0">
            <a:off x="12896429" y="4921778"/>
            <a:ext cx="4955986" cy="1422504"/>
            <a:chOff x="0" y="0"/>
            <a:chExt cx="3298429" cy="946740"/>
          </a:xfrm>
        </p:grpSpPr>
        <p:sp>
          <p:nvSpPr>
            <p:cNvPr name="Freeform 70" id="70"/>
            <p:cNvSpPr/>
            <p:nvPr/>
          </p:nvSpPr>
          <p:spPr>
            <a:xfrm flipH="false" flipV="false" rot="0">
              <a:off x="0" y="0"/>
              <a:ext cx="3298429" cy="946740"/>
            </a:xfrm>
            <a:custGeom>
              <a:avLst/>
              <a:gdLst/>
              <a:ahLst/>
              <a:cxnLst/>
              <a:rect r="r" b="b" t="t" l="l"/>
              <a:pathLst>
                <a:path h="946740" w="3298429">
                  <a:moveTo>
                    <a:pt x="0" y="0"/>
                  </a:moveTo>
                  <a:lnTo>
                    <a:pt x="3298429" y="0"/>
                  </a:lnTo>
                  <a:lnTo>
                    <a:pt x="3298429" y="946740"/>
                  </a:lnTo>
                  <a:lnTo>
                    <a:pt x="0" y="946740"/>
                  </a:lnTo>
                  <a:close/>
                </a:path>
              </a:pathLst>
            </a:custGeom>
            <a:solidFill>
              <a:srgbClr val="F4F4F4"/>
            </a:solidFill>
          </p:spPr>
        </p:sp>
        <p:sp>
          <p:nvSpPr>
            <p:cNvPr name="TextBox 71" id="71"/>
            <p:cNvSpPr txBox="true"/>
            <p:nvPr/>
          </p:nvSpPr>
          <p:spPr>
            <a:xfrm>
              <a:off x="0" y="-38100"/>
              <a:ext cx="3298429" cy="984840"/>
            </a:xfrm>
            <a:prstGeom prst="rect">
              <a:avLst/>
            </a:prstGeom>
          </p:spPr>
          <p:txBody>
            <a:bodyPr anchor="ctr" rtlCol="false" tIns="36058" lIns="36058" bIns="36058" rIns="36058"/>
            <a:lstStyle/>
            <a:p>
              <a:pPr algn="ctr">
                <a:lnSpc>
                  <a:spcPts val="2659"/>
                </a:lnSpc>
              </a:pPr>
            </a:p>
          </p:txBody>
        </p:sp>
      </p:grpSp>
      <p:grpSp>
        <p:nvGrpSpPr>
          <p:cNvPr name="Group 72" id="72"/>
          <p:cNvGrpSpPr/>
          <p:nvPr/>
        </p:nvGrpSpPr>
        <p:grpSpPr>
          <a:xfrm rot="2700000">
            <a:off x="12681692" y="5130099"/>
            <a:ext cx="1005862" cy="1005862"/>
            <a:chOff x="0" y="0"/>
            <a:chExt cx="812800" cy="812800"/>
          </a:xfrm>
        </p:grpSpPr>
        <p:sp>
          <p:nvSpPr>
            <p:cNvPr name="Freeform 73" id="7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74" id="74"/>
            <p:cNvSpPr txBox="true"/>
            <p:nvPr/>
          </p:nvSpPr>
          <p:spPr>
            <a:xfrm>
              <a:off x="0" y="-38100"/>
              <a:ext cx="812800" cy="850900"/>
            </a:xfrm>
            <a:prstGeom prst="rect">
              <a:avLst/>
            </a:prstGeom>
          </p:spPr>
          <p:txBody>
            <a:bodyPr anchor="ctr" rtlCol="false" tIns="36058" lIns="36058" bIns="36058" rIns="36058"/>
            <a:lstStyle/>
            <a:p>
              <a:pPr algn="ctr">
                <a:lnSpc>
                  <a:spcPts val="2659"/>
                </a:lnSpc>
              </a:pPr>
            </a:p>
          </p:txBody>
        </p:sp>
      </p:grpSp>
      <p:grpSp>
        <p:nvGrpSpPr>
          <p:cNvPr name="Group 75" id="75"/>
          <p:cNvGrpSpPr/>
          <p:nvPr/>
        </p:nvGrpSpPr>
        <p:grpSpPr>
          <a:xfrm rot="2700000">
            <a:off x="12285801" y="5022403"/>
            <a:ext cx="1221256" cy="1221256"/>
            <a:chOff x="0" y="0"/>
            <a:chExt cx="812800" cy="812800"/>
          </a:xfrm>
        </p:grpSpPr>
        <p:sp>
          <p:nvSpPr>
            <p:cNvPr name="Freeform 76" id="7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77" id="77"/>
            <p:cNvSpPr txBox="true"/>
            <p:nvPr/>
          </p:nvSpPr>
          <p:spPr>
            <a:xfrm>
              <a:off x="0" y="-38100"/>
              <a:ext cx="812800" cy="850900"/>
            </a:xfrm>
            <a:prstGeom prst="rect">
              <a:avLst/>
            </a:prstGeom>
          </p:spPr>
          <p:txBody>
            <a:bodyPr anchor="ctr" rtlCol="false" tIns="36058" lIns="36058" bIns="36058" rIns="36058"/>
            <a:lstStyle/>
            <a:p>
              <a:pPr algn="ctr">
                <a:lnSpc>
                  <a:spcPts val="2659"/>
                </a:lnSpc>
              </a:pPr>
            </a:p>
          </p:txBody>
        </p:sp>
      </p:grpSp>
      <p:sp>
        <p:nvSpPr>
          <p:cNvPr name="TextBox 78" id="78"/>
          <p:cNvSpPr txBox="true"/>
          <p:nvPr/>
        </p:nvSpPr>
        <p:spPr>
          <a:xfrm rot="0">
            <a:off x="14038750" y="5167327"/>
            <a:ext cx="2957152" cy="233654"/>
          </a:xfrm>
          <a:prstGeom prst="rect">
            <a:avLst/>
          </a:prstGeom>
        </p:spPr>
        <p:txBody>
          <a:bodyPr anchor="t" rtlCol="false" tIns="0" lIns="0" bIns="0" rIns="0">
            <a:spAutoFit/>
          </a:bodyPr>
          <a:lstStyle/>
          <a:p>
            <a:pPr algn="l">
              <a:lnSpc>
                <a:spcPts val="1700"/>
              </a:lnSpc>
            </a:pPr>
            <a:r>
              <a:rPr lang="en-US" sz="1478" b="true">
                <a:solidFill>
                  <a:srgbClr val="21264D"/>
                </a:solidFill>
                <a:latin typeface="Poppins Bold"/>
                <a:ea typeface="Poppins Bold"/>
                <a:cs typeface="Poppins Bold"/>
                <a:sym typeface="Poppins Bold"/>
              </a:rPr>
              <a:t>TIKTOK DINAS KESEHATAN</a:t>
            </a:r>
          </a:p>
        </p:txBody>
      </p:sp>
      <p:sp>
        <p:nvSpPr>
          <p:cNvPr name="Freeform 79" id="79"/>
          <p:cNvSpPr/>
          <p:nvPr/>
        </p:nvSpPr>
        <p:spPr>
          <a:xfrm flipH="false" flipV="false" rot="0">
            <a:off x="825861" y="3285415"/>
            <a:ext cx="972362" cy="850817"/>
          </a:xfrm>
          <a:custGeom>
            <a:avLst/>
            <a:gdLst/>
            <a:ahLst/>
            <a:cxnLst/>
            <a:rect r="r" b="b" t="t" l="l"/>
            <a:pathLst>
              <a:path h="850817" w="972362">
                <a:moveTo>
                  <a:pt x="0" y="0"/>
                </a:moveTo>
                <a:lnTo>
                  <a:pt x="972362" y="0"/>
                </a:lnTo>
                <a:lnTo>
                  <a:pt x="972362" y="850817"/>
                </a:lnTo>
                <a:lnTo>
                  <a:pt x="0" y="850817"/>
                </a:lnTo>
                <a:lnTo>
                  <a:pt x="0" y="0"/>
                </a:lnTo>
                <a:close/>
              </a:path>
            </a:pathLst>
          </a:custGeom>
          <a:blipFill>
            <a:blip r:embed="rId4"/>
            <a:stretch>
              <a:fillRect l="0" t="0" r="0" b="0"/>
            </a:stretch>
          </a:blipFill>
        </p:spPr>
      </p:sp>
      <p:sp>
        <p:nvSpPr>
          <p:cNvPr name="TextBox 80" id="80"/>
          <p:cNvSpPr txBox="true"/>
          <p:nvPr/>
        </p:nvSpPr>
        <p:spPr>
          <a:xfrm rot="0">
            <a:off x="825861" y="883451"/>
            <a:ext cx="17130376" cy="1464526"/>
          </a:xfrm>
          <a:prstGeom prst="rect">
            <a:avLst/>
          </a:prstGeom>
        </p:spPr>
        <p:txBody>
          <a:bodyPr anchor="t" rtlCol="false" tIns="0" lIns="0" bIns="0" rIns="0">
            <a:spAutoFit/>
          </a:bodyPr>
          <a:lstStyle/>
          <a:p>
            <a:pPr algn="ctr">
              <a:lnSpc>
                <a:spcPts val="5691"/>
              </a:lnSpc>
            </a:pPr>
            <a:r>
              <a:rPr lang="en-US" b="true" sz="4664">
                <a:solidFill>
                  <a:srgbClr val="21264D"/>
                </a:solidFill>
                <a:latin typeface="Poppins Bold"/>
                <a:ea typeface="Poppins Bold"/>
                <a:cs typeface="Poppins Bold"/>
                <a:sym typeface="Poppins Bold"/>
              </a:rPr>
              <a:t>AKSES INFORMASI PUBLIK </a:t>
            </a:r>
          </a:p>
          <a:p>
            <a:pPr algn="ctr">
              <a:lnSpc>
                <a:spcPts val="5691"/>
              </a:lnSpc>
            </a:pPr>
            <a:r>
              <a:rPr lang="en-US" sz="4664" b="true">
                <a:solidFill>
                  <a:srgbClr val="21264D"/>
                </a:solidFill>
                <a:latin typeface="Poppins Bold"/>
                <a:ea typeface="Poppins Bold"/>
                <a:cs typeface="Poppins Bold"/>
                <a:sym typeface="Poppins Bold"/>
              </a:rPr>
              <a:t> Dinas Kesehatan Provinsi Kalimantan Tengah</a:t>
            </a:r>
          </a:p>
        </p:txBody>
      </p:sp>
      <p:sp>
        <p:nvSpPr>
          <p:cNvPr name="TextBox 81" id="81"/>
          <p:cNvSpPr txBox="true"/>
          <p:nvPr/>
        </p:nvSpPr>
        <p:spPr>
          <a:xfrm rot="0">
            <a:off x="2311752" y="3520641"/>
            <a:ext cx="3662270" cy="332740"/>
          </a:xfrm>
          <a:prstGeom prst="rect">
            <a:avLst/>
          </a:prstGeom>
        </p:spPr>
        <p:txBody>
          <a:bodyPr anchor="t" rtlCol="false" tIns="0" lIns="0" bIns="0" rIns="0">
            <a:spAutoFit/>
          </a:bodyPr>
          <a:lstStyle/>
          <a:p>
            <a:pPr algn="ctr">
              <a:lnSpc>
                <a:spcPts val="2659"/>
              </a:lnSpc>
            </a:pPr>
            <a:r>
              <a:rPr lang="en-US" sz="1899" u="sng">
                <a:solidFill>
                  <a:srgbClr val="000000"/>
                </a:solidFill>
                <a:latin typeface="Roboto Condensed"/>
                <a:ea typeface="Roboto Condensed"/>
                <a:cs typeface="Roboto Condensed"/>
                <a:sym typeface="Roboto Condensed"/>
                <a:hlinkClick r:id="rId5" tooltip="https://dinkes.kalteng.go.id"/>
              </a:rPr>
              <a:t>https://dinkes.kalteng.go.id/</a:t>
            </a:r>
          </a:p>
        </p:txBody>
      </p:sp>
      <p:sp>
        <p:nvSpPr>
          <p:cNvPr name="TextBox 82" id="82"/>
          <p:cNvSpPr txBox="true"/>
          <p:nvPr/>
        </p:nvSpPr>
        <p:spPr>
          <a:xfrm rot="0">
            <a:off x="8242057" y="3520641"/>
            <a:ext cx="3662270" cy="316230"/>
          </a:xfrm>
          <a:prstGeom prst="rect">
            <a:avLst/>
          </a:prstGeom>
        </p:spPr>
        <p:txBody>
          <a:bodyPr anchor="t" rtlCol="false" tIns="0" lIns="0" bIns="0" rIns="0">
            <a:spAutoFit/>
          </a:bodyPr>
          <a:lstStyle/>
          <a:p>
            <a:pPr algn="ctr">
              <a:lnSpc>
                <a:spcPts val="2520"/>
              </a:lnSpc>
            </a:pPr>
            <a:r>
              <a:rPr lang="en-US" sz="1800" u="sng">
                <a:solidFill>
                  <a:srgbClr val="000000"/>
                </a:solidFill>
                <a:latin typeface="Roboto Condensed"/>
                <a:ea typeface="Roboto Condensed"/>
                <a:cs typeface="Roboto Condensed"/>
                <a:sym typeface="Roboto Condensed"/>
                <a:hlinkClick r:id="rId6" tooltip="https://dinkes.kalteng.go.id/ppid_old/"/>
              </a:rPr>
              <a:t>https://dinkes.kalteng.go.id/ppid_old/</a:t>
            </a:r>
          </a:p>
        </p:txBody>
      </p:sp>
      <p:sp>
        <p:nvSpPr>
          <p:cNvPr name="Freeform 83" id="83"/>
          <p:cNvSpPr/>
          <p:nvPr/>
        </p:nvSpPr>
        <p:spPr>
          <a:xfrm flipH="false" flipV="false" rot="0">
            <a:off x="6749035" y="3251270"/>
            <a:ext cx="972362" cy="850817"/>
          </a:xfrm>
          <a:custGeom>
            <a:avLst/>
            <a:gdLst/>
            <a:ahLst/>
            <a:cxnLst/>
            <a:rect r="r" b="b" t="t" l="l"/>
            <a:pathLst>
              <a:path h="850817" w="972362">
                <a:moveTo>
                  <a:pt x="0" y="0"/>
                </a:moveTo>
                <a:lnTo>
                  <a:pt x="972362" y="0"/>
                </a:lnTo>
                <a:lnTo>
                  <a:pt x="972362" y="850817"/>
                </a:lnTo>
                <a:lnTo>
                  <a:pt x="0" y="850817"/>
                </a:lnTo>
                <a:lnTo>
                  <a:pt x="0" y="0"/>
                </a:lnTo>
                <a:close/>
              </a:path>
            </a:pathLst>
          </a:custGeom>
          <a:blipFill>
            <a:blip r:embed="rId4"/>
            <a:stretch>
              <a:fillRect l="0" t="0" r="0" b="0"/>
            </a:stretch>
          </a:blipFill>
        </p:spPr>
      </p:sp>
      <p:sp>
        <p:nvSpPr>
          <p:cNvPr name="Freeform 84" id="84"/>
          <p:cNvSpPr/>
          <p:nvPr/>
        </p:nvSpPr>
        <p:spPr>
          <a:xfrm flipH="false" flipV="false" rot="0">
            <a:off x="12451592" y="3285415"/>
            <a:ext cx="830623" cy="830623"/>
          </a:xfrm>
          <a:custGeom>
            <a:avLst/>
            <a:gdLst/>
            <a:ahLst/>
            <a:cxnLst/>
            <a:rect r="r" b="b" t="t" l="l"/>
            <a:pathLst>
              <a:path h="830623" w="830623">
                <a:moveTo>
                  <a:pt x="0" y="0"/>
                </a:moveTo>
                <a:lnTo>
                  <a:pt x="830623" y="0"/>
                </a:lnTo>
                <a:lnTo>
                  <a:pt x="830623" y="830623"/>
                </a:lnTo>
                <a:lnTo>
                  <a:pt x="0" y="8306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85" id="85"/>
          <p:cNvSpPr txBox="true"/>
          <p:nvPr/>
        </p:nvSpPr>
        <p:spPr>
          <a:xfrm rot="0">
            <a:off x="2169599" y="5486063"/>
            <a:ext cx="3662270" cy="332740"/>
          </a:xfrm>
          <a:prstGeom prst="rect">
            <a:avLst/>
          </a:prstGeom>
        </p:spPr>
        <p:txBody>
          <a:bodyPr anchor="t" rtlCol="false" tIns="0" lIns="0" bIns="0" rIns="0">
            <a:spAutoFit/>
          </a:bodyPr>
          <a:lstStyle/>
          <a:p>
            <a:pPr algn="ctr">
              <a:lnSpc>
                <a:spcPts val="2659"/>
              </a:lnSpc>
            </a:pPr>
            <a:r>
              <a:rPr lang="en-US" sz="1899" u="sng">
                <a:solidFill>
                  <a:srgbClr val="000000"/>
                </a:solidFill>
                <a:latin typeface="Roboto Condensed"/>
                <a:ea typeface="Roboto Condensed"/>
                <a:cs typeface="Roboto Condensed"/>
                <a:sym typeface="Roboto Condensed"/>
                <a:hlinkClick r:id="rId9" tooltip="https://www.facebook.com/Dinkes.Prov.Kalteng/"/>
              </a:rPr>
              <a:t>https://dinkes.kalteng.go.id/</a:t>
            </a:r>
          </a:p>
        </p:txBody>
      </p:sp>
      <p:sp>
        <p:nvSpPr>
          <p:cNvPr name="Freeform 86" id="86"/>
          <p:cNvSpPr/>
          <p:nvPr/>
        </p:nvSpPr>
        <p:spPr>
          <a:xfrm flipH="false" flipV="false" rot="0">
            <a:off x="933657" y="5110170"/>
            <a:ext cx="847036" cy="847036"/>
          </a:xfrm>
          <a:custGeom>
            <a:avLst/>
            <a:gdLst/>
            <a:ahLst/>
            <a:cxnLst/>
            <a:rect r="r" b="b" t="t" l="l"/>
            <a:pathLst>
              <a:path h="847036" w="847036">
                <a:moveTo>
                  <a:pt x="0" y="0"/>
                </a:moveTo>
                <a:lnTo>
                  <a:pt x="847037" y="0"/>
                </a:lnTo>
                <a:lnTo>
                  <a:pt x="847037" y="847036"/>
                </a:lnTo>
                <a:lnTo>
                  <a:pt x="0" y="84703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87" id="87"/>
          <p:cNvSpPr txBox="true"/>
          <p:nvPr/>
        </p:nvSpPr>
        <p:spPr>
          <a:xfrm rot="0">
            <a:off x="8277956" y="5419388"/>
            <a:ext cx="3662270" cy="332740"/>
          </a:xfrm>
          <a:prstGeom prst="rect">
            <a:avLst/>
          </a:prstGeom>
        </p:spPr>
        <p:txBody>
          <a:bodyPr anchor="t" rtlCol="false" tIns="0" lIns="0" bIns="0" rIns="0">
            <a:spAutoFit/>
          </a:bodyPr>
          <a:lstStyle/>
          <a:p>
            <a:pPr algn="ctr">
              <a:lnSpc>
                <a:spcPts val="2659"/>
              </a:lnSpc>
            </a:pPr>
            <a:r>
              <a:rPr lang="en-US" sz="1899" u="sng">
                <a:solidFill>
                  <a:srgbClr val="000000"/>
                </a:solidFill>
                <a:latin typeface="Roboto Condensed"/>
                <a:ea typeface="Roboto Condensed"/>
                <a:cs typeface="Roboto Condensed"/>
                <a:sym typeface="Roboto Condensed"/>
                <a:hlinkClick r:id="rId12" tooltip="https://twitter.com/dinkeskalteng"/>
              </a:rPr>
              <a:t>https://twitter.com/dinkeskalteng</a:t>
            </a:r>
          </a:p>
        </p:txBody>
      </p:sp>
      <p:sp>
        <p:nvSpPr>
          <p:cNvPr name="Freeform 88" id="88"/>
          <p:cNvSpPr/>
          <p:nvPr/>
        </p:nvSpPr>
        <p:spPr>
          <a:xfrm flipH="false" flipV="false" rot="0">
            <a:off x="6894674" y="5209421"/>
            <a:ext cx="681084" cy="615438"/>
          </a:xfrm>
          <a:custGeom>
            <a:avLst/>
            <a:gdLst/>
            <a:ahLst/>
            <a:cxnLst/>
            <a:rect r="r" b="b" t="t" l="l"/>
            <a:pathLst>
              <a:path h="615438" w="681084">
                <a:moveTo>
                  <a:pt x="0" y="0"/>
                </a:moveTo>
                <a:lnTo>
                  <a:pt x="681084" y="0"/>
                </a:lnTo>
                <a:lnTo>
                  <a:pt x="681084" y="615438"/>
                </a:lnTo>
                <a:lnTo>
                  <a:pt x="0" y="615438"/>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89" id="89"/>
          <p:cNvSpPr txBox="true"/>
          <p:nvPr/>
        </p:nvSpPr>
        <p:spPr>
          <a:xfrm rot="0">
            <a:off x="14030263" y="5486063"/>
            <a:ext cx="3662270" cy="283210"/>
          </a:xfrm>
          <a:prstGeom prst="rect">
            <a:avLst/>
          </a:prstGeom>
        </p:spPr>
        <p:txBody>
          <a:bodyPr anchor="t" rtlCol="false" tIns="0" lIns="0" bIns="0" rIns="0">
            <a:spAutoFit/>
          </a:bodyPr>
          <a:lstStyle/>
          <a:p>
            <a:pPr algn="ctr">
              <a:lnSpc>
                <a:spcPts val="2240"/>
              </a:lnSpc>
            </a:pPr>
            <a:r>
              <a:rPr lang="en-US" sz="1600" u="sng">
                <a:solidFill>
                  <a:srgbClr val="000000"/>
                </a:solidFill>
                <a:latin typeface="Roboto Condensed"/>
                <a:ea typeface="Roboto Condensed"/>
                <a:cs typeface="Roboto Condensed"/>
                <a:sym typeface="Roboto Condensed"/>
                <a:hlinkClick r:id="rId15" tooltip="https://www.tiktok.com/@dinkesprovkalteng"/>
              </a:rPr>
              <a:t>https://www.tiktok.com/@dinkesprovkalteng</a:t>
            </a:r>
          </a:p>
        </p:txBody>
      </p:sp>
      <p:sp>
        <p:nvSpPr>
          <p:cNvPr name="Freeform 90" id="90"/>
          <p:cNvSpPr/>
          <p:nvPr/>
        </p:nvSpPr>
        <p:spPr>
          <a:xfrm flipH="false" flipV="false" rot="0">
            <a:off x="12578491" y="5251425"/>
            <a:ext cx="635876" cy="717153"/>
          </a:xfrm>
          <a:custGeom>
            <a:avLst/>
            <a:gdLst/>
            <a:ahLst/>
            <a:cxnLst/>
            <a:rect r="r" b="b" t="t" l="l"/>
            <a:pathLst>
              <a:path h="717153" w="635876">
                <a:moveTo>
                  <a:pt x="0" y="0"/>
                </a:moveTo>
                <a:lnTo>
                  <a:pt x="635875" y="0"/>
                </a:lnTo>
                <a:lnTo>
                  <a:pt x="635875" y="717153"/>
                </a:lnTo>
                <a:lnTo>
                  <a:pt x="0" y="717153"/>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91" id="91"/>
          <p:cNvSpPr txBox="true"/>
          <p:nvPr/>
        </p:nvSpPr>
        <p:spPr>
          <a:xfrm rot="0">
            <a:off x="14001688" y="3548899"/>
            <a:ext cx="3662270" cy="276225"/>
          </a:xfrm>
          <a:prstGeom prst="rect">
            <a:avLst/>
          </a:prstGeom>
        </p:spPr>
        <p:txBody>
          <a:bodyPr anchor="t" rtlCol="false" tIns="0" lIns="0" bIns="0" rIns="0">
            <a:spAutoFit/>
          </a:bodyPr>
          <a:lstStyle/>
          <a:p>
            <a:pPr algn="ctr">
              <a:lnSpc>
                <a:spcPts val="2100"/>
              </a:lnSpc>
            </a:pPr>
            <a:r>
              <a:rPr lang="en-US" sz="1500" u="sng">
                <a:solidFill>
                  <a:srgbClr val="000000"/>
                </a:solidFill>
                <a:latin typeface="Roboto Condensed"/>
                <a:ea typeface="Roboto Condensed"/>
                <a:cs typeface="Roboto Condensed"/>
                <a:sym typeface="Roboto Condensed"/>
                <a:hlinkClick r:id="rId18" tooltip="https://www.instagram.com/dinkesprovkalteng/"/>
              </a:rPr>
              <a:t>https://www.instagram.com/dinkesprovkalteng/</a:t>
            </a:r>
          </a:p>
        </p:txBody>
      </p:sp>
      <p:grpSp>
        <p:nvGrpSpPr>
          <p:cNvPr name="Group 92" id="92"/>
          <p:cNvGrpSpPr/>
          <p:nvPr/>
        </p:nvGrpSpPr>
        <p:grpSpPr>
          <a:xfrm rot="0">
            <a:off x="7228827" y="7106095"/>
            <a:ext cx="5985539" cy="1422504"/>
            <a:chOff x="0" y="0"/>
            <a:chExt cx="3983643" cy="946740"/>
          </a:xfrm>
        </p:grpSpPr>
        <p:sp>
          <p:nvSpPr>
            <p:cNvPr name="Freeform 93" id="93"/>
            <p:cNvSpPr/>
            <p:nvPr/>
          </p:nvSpPr>
          <p:spPr>
            <a:xfrm flipH="false" flipV="false" rot="0">
              <a:off x="0" y="0"/>
              <a:ext cx="3983643" cy="946740"/>
            </a:xfrm>
            <a:custGeom>
              <a:avLst/>
              <a:gdLst/>
              <a:ahLst/>
              <a:cxnLst/>
              <a:rect r="r" b="b" t="t" l="l"/>
              <a:pathLst>
                <a:path h="946740" w="3983643">
                  <a:moveTo>
                    <a:pt x="0" y="0"/>
                  </a:moveTo>
                  <a:lnTo>
                    <a:pt x="3983643" y="0"/>
                  </a:lnTo>
                  <a:lnTo>
                    <a:pt x="3983643" y="946740"/>
                  </a:lnTo>
                  <a:lnTo>
                    <a:pt x="0" y="946740"/>
                  </a:lnTo>
                  <a:close/>
                </a:path>
              </a:pathLst>
            </a:custGeom>
            <a:solidFill>
              <a:srgbClr val="F4F4F4"/>
            </a:solidFill>
          </p:spPr>
        </p:sp>
        <p:sp>
          <p:nvSpPr>
            <p:cNvPr name="TextBox 94" id="94"/>
            <p:cNvSpPr txBox="true"/>
            <p:nvPr/>
          </p:nvSpPr>
          <p:spPr>
            <a:xfrm>
              <a:off x="0" y="-38100"/>
              <a:ext cx="3983643" cy="984840"/>
            </a:xfrm>
            <a:prstGeom prst="rect">
              <a:avLst/>
            </a:prstGeom>
          </p:spPr>
          <p:txBody>
            <a:bodyPr anchor="ctr" rtlCol="false" tIns="36058" lIns="36058" bIns="36058" rIns="36058"/>
            <a:lstStyle/>
            <a:p>
              <a:pPr algn="ctr">
                <a:lnSpc>
                  <a:spcPts val="2659"/>
                </a:lnSpc>
              </a:pPr>
            </a:p>
          </p:txBody>
        </p:sp>
      </p:grpSp>
      <p:grpSp>
        <p:nvGrpSpPr>
          <p:cNvPr name="Group 95" id="95"/>
          <p:cNvGrpSpPr/>
          <p:nvPr/>
        </p:nvGrpSpPr>
        <p:grpSpPr>
          <a:xfrm rot="2700000">
            <a:off x="7014090" y="7314416"/>
            <a:ext cx="1005862" cy="1005862"/>
            <a:chOff x="0" y="0"/>
            <a:chExt cx="812800" cy="812800"/>
          </a:xfrm>
        </p:grpSpPr>
        <p:sp>
          <p:nvSpPr>
            <p:cNvPr name="Freeform 96" id="9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97" id="97"/>
            <p:cNvSpPr txBox="true"/>
            <p:nvPr/>
          </p:nvSpPr>
          <p:spPr>
            <a:xfrm>
              <a:off x="0" y="-38100"/>
              <a:ext cx="812800" cy="850900"/>
            </a:xfrm>
            <a:prstGeom prst="rect">
              <a:avLst/>
            </a:prstGeom>
          </p:spPr>
          <p:txBody>
            <a:bodyPr anchor="ctr" rtlCol="false" tIns="36058" lIns="36058" bIns="36058" rIns="36058"/>
            <a:lstStyle/>
            <a:p>
              <a:pPr algn="ctr">
                <a:lnSpc>
                  <a:spcPts val="2659"/>
                </a:lnSpc>
              </a:pPr>
            </a:p>
          </p:txBody>
        </p:sp>
      </p:grpSp>
      <p:grpSp>
        <p:nvGrpSpPr>
          <p:cNvPr name="Group 98" id="98"/>
          <p:cNvGrpSpPr/>
          <p:nvPr/>
        </p:nvGrpSpPr>
        <p:grpSpPr>
          <a:xfrm rot="2700000">
            <a:off x="6618199" y="7206719"/>
            <a:ext cx="1221256" cy="1221256"/>
            <a:chOff x="0" y="0"/>
            <a:chExt cx="812800" cy="812800"/>
          </a:xfrm>
        </p:grpSpPr>
        <p:sp>
          <p:nvSpPr>
            <p:cNvPr name="Freeform 99" id="99"/>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00" id="100"/>
            <p:cNvSpPr txBox="true"/>
            <p:nvPr/>
          </p:nvSpPr>
          <p:spPr>
            <a:xfrm>
              <a:off x="0" y="-38100"/>
              <a:ext cx="812800" cy="850900"/>
            </a:xfrm>
            <a:prstGeom prst="rect">
              <a:avLst/>
            </a:prstGeom>
          </p:spPr>
          <p:txBody>
            <a:bodyPr anchor="ctr" rtlCol="false" tIns="36058" lIns="36058" bIns="36058" rIns="36058"/>
            <a:lstStyle/>
            <a:p>
              <a:pPr algn="ctr">
                <a:lnSpc>
                  <a:spcPts val="2659"/>
                </a:lnSpc>
              </a:pPr>
            </a:p>
          </p:txBody>
        </p:sp>
      </p:grpSp>
      <p:sp>
        <p:nvSpPr>
          <p:cNvPr name="TextBox 101" id="101"/>
          <p:cNvSpPr txBox="true"/>
          <p:nvPr/>
        </p:nvSpPr>
        <p:spPr>
          <a:xfrm rot="0">
            <a:off x="8947175" y="7368921"/>
            <a:ext cx="2957152" cy="233654"/>
          </a:xfrm>
          <a:prstGeom prst="rect">
            <a:avLst/>
          </a:prstGeom>
        </p:spPr>
        <p:txBody>
          <a:bodyPr anchor="t" rtlCol="false" tIns="0" lIns="0" bIns="0" rIns="0">
            <a:spAutoFit/>
          </a:bodyPr>
          <a:lstStyle/>
          <a:p>
            <a:pPr algn="l">
              <a:lnSpc>
                <a:spcPts val="1700"/>
              </a:lnSpc>
            </a:pPr>
            <a:r>
              <a:rPr lang="en-US" sz="1478" b="true">
                <a:solidFill>
                  <a:srgbClr val="21264D"/>
                </a:solidFill>
                <a:latin typeface="Poppins Bold"/>
                <a:ea typeface="Poppins Bold"/>
                <a:cs typeface="Poppins Bold"/>
                <a:sym typeface="Poppins Bold"/>
              </a:rPr>
              <a:t>YOUTUBE DINAS KESEHATAN</a:t>
            </a:r>
          </a:p>
        </p:txBody>
      </p:sp>
      <p:sp>
        <p:nvSpPr>
          <p:cNvPr name="TextBox 102" id="102"/>
          <p:cNvSpPr txBox="true"/>
          <p:nvPr/>
        </p:nvSpPr>
        <p:spPr>
          <a:xfrm rot="0">
            <a:off x="8200736" y="7670379"/>
            <a:ext cx="4695693" cy="316230"/>
          </a:xfrm>
          <a:prstGeom prst="rect">
            <a:avLst/>
          </a:prstGeom>
        </p:spPr>
        <p:txBody>
          <a:bodyPr anchor="t" rtlCol="false" tIns="0" lIns="0" bIns="0" rIns="0">
            <a:spAutoFit/>
          </a:bodyPr>
          <a:lstStyle/>
          <a:p>
            <a:pPr algn="ctr">
              <a:lnSpc>
                <a:spcPts val="2520"/>
              </a:lnSpc>
            </a:pPr>
            <a:r>
              <a:rPr lang="en-US" sz="1800" u="sng">
                <a:solidFill>
                  <a:srgbClr val="000000"/>
                </a:solidFill>
                <a:latin typeface="Roboto Condensed"/>
                <a:ea typeface="Roboto Condensed"/>
                <a:cs typeface="Roboto Condensed"/>
                <a:sym typeface="Roboto Condensed"/>
                <a:hlinkClick r:id="rId19" tooltip="https://www.youtube.com/@Dinkesprovkalteng"/>
              </a:rPr>
              <a:t>https://www.youtube.com/@Dinkesprovkalteng</a:t>
            </a:r>
          </a:p>
        </p:txBody>
      </p:sp>
      <p:sp>
        <p:nvSpPr>
          <p:cNvPr name="Freeform 103" id="103"/>
          <p:cNvSpPr/>
          <p:nvPr/>
        </p:nvSpPr>
        <p:spPr>
          <a:xfrm flipH="false" flipV="false" rot="0">
            <a:off x="6762322" y="7473232"/>
            <a:ext cx="945789" cy="664064"/>
          </a:xfrm>
          <a:custGeom>
            <a:avLst/>
            <a:gdLst/>
            <a:ahLst/>
            <a:cxnLst/>
            <a:rect r="r" b="b" t="t" l="l"/>
            <a:pathLst>
              <a:path h="664064" w="945789">
                <a:moveTo>
                  <a:pt x="0" y="0"/>
                </a:moveTo>
                <a:lnTo>
                  <a:pt x="945789" y="0"/>
                </a:lnTo>
                <a:lnTo>
                  <a:pt x="945789" y="664065"/>
                </a:lnTo>
                <a:lnTo>
                  <a:pt x="0" y="664065"/>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14497006" y="-4375012"/>
            <a:ext cx="6447297" cy="6735058"/>
            <a:chOff x="0" y="0"/>
            <a:chExt cx="8596395" cy="8980077"/>
          </a:xfrm>
        </p:grpSpPr>
        <p:grpSp>
          <p:nvGrpSpPr>
            <p:cNvPr name="Group 3" id="3"/>
            <p:cNvGrpSpPr/>
            <p:nvPr/>
          </p:nvGrpSpPr>
          <p:grpSpPr>
            <a:xfrm rot="-2700000">
              <a:off x="920215" y="3022151"/>
              <a:ext cx="5283969" cy="4791452"/>
              <a:chOff x="0" y="0"/>
              <a:chExt cx="812800" cy="737039"/>
            </a:xfrm>
          </p:grpSpPr>
          <p:sp>
            <p:nvSpPr>
              <p:cNvPr name="Freeform 4" id="4"/>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F4F4F4"/>
              </a:solidFill>
            </p:spPr>
          </p:sp>
          <p:sp>
            <p:nvSpPr>
              <p:cNvPr name="TextBox 5" id="5"/>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6" id="6"/>
            <p:cNvGrpSpPr/>
            <p:nvPr/>
          </p:nvGrpSpPr>
          <p:grpSpPr>
            <a:xfrm rot="-2700000">
              <a:off x="1698293" y="1166473"/>
              <a:ext cx="5283969" cy="4791452"/>
              <a:chOff x="0" y="0"/>
              <a:chExt cx="812800" cy="737039"/>
            </a:xfrm>
          </p:grpSpPr>
          <p:sp>
            <p:nvSpPr>
              <p:cNvPr name="Freeform 7" id="7"/>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FFBB01"/>
              </a:solidFill>
            </p:spPr>
          </p:sp>
          <p:sp>
            <p:nvSpPr>
              <p:cNvPr name="TextBox 8" id="8"/>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9" id="9"/>
            <p:cNvGrpSpPr/>
            <p:nvPr/>
          </p:nvGrpSpPr>
          <p:grpSpPr>
            <a:xfrm rot="-2700000">
              <a:off x="1698293" y="3002658"/>
              <a:ext cx="5283969" cy="4791452"/>
              <a:chOff x="0" y="0"/>
              <a:chExt cx="812800" cy="737039"/>
            </a:xfrm>
          </p:grpSpPr>
          <p:sp>
            <p:nvSpPr>
              <p:cNvPr name="Freeform 10" id="10"/>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21264D"/>
              </a:solidFill>
            </p:spPr>
          </p:sp>
          <p:sp>
            <p:nvSpPr>
              <p:cNvPr name="TextBox 11" id="11"/>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12" id="12"/>
            <p:cNvGrpSpPr/>
            <p:nvPr/>
          </p:nvGrpSpPr>
          <p:grpSpPr>
            <a:xfrm rot="-2700000">
              <a:off x="2327702" y="3002658"/>
              <a:ext cx="5283969" cy="4791452"/>
              <a:chOff x="0" y="0"/>
              <a:chExt cx="812800" cy="737039"/>
            </a:xfrm>
          </p:grpSpPr>
          <p:sp>
            <p:nvSpPr>
              <p:cNvPr name="Freeform 13" id="13"/>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000000">
                  <a:alpha val="0"/>
                </a:srgbClr>
              </a:solidFill>
              <a:ln w="28575" cap="sq">
                <a:solidFill>
                  <a:srgbClr val="FFFFFF"/>
                </a:solidFill>
                <a:prstDash val="solid"/>
                <a:miter/>
              </a:ln>
            </p:spPr>
          </p:sp>
          <p:sp>
            <p:nvSpPr>
              <p:cNvPr name="TextBox 14" id="14"/>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15" id="15"/>
            <p:cNvGrpSpPr/>
            <p:nvPr/>
          </p:nvGrpSpPr>
          <p:grpSpPr>
            <a:xfrm rot="-2700000">
              <a:off x="2392211" y="1166473"/>
              <a:ext cx="5283969" cy="4791452"/>
              <a:chOff x="0" y="0"/>
              <a:chExt cx="812800" cy="737039"/>
            </a:xfrm>
          </p:grpSpPr>
          <p:sp>
            <p:nvSpPr>
              <p:cNvPr name="Freeform 16" id="16"/>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000000">
                  <a:alpha val="0"/>
                </a:srgbClr>
              </a:solidFill>
              <a:ln w="28575" cap="sq">
                <a:solidFill>
                  <a:srgbClr val="FFFFFF"/>
                </a:solidFill>
                <a:prstDash val="solid"/>
                <a:miter/>
              </a:ln>
            </p:spPr>
          </p:sp>
          <p:sp>
            <p:nvSpPr>
              <p:cNvPr name="TextBox 17" id="17"/>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sp>
        <p:nvSpPr>
          <p:cNvPr name="Freeform 18" id="18"/>
          <p:cNvSpPr/>
          <p:nvPr/>
        </p:nvSpPr>
        <p:spPr>
          <a:xfrm flipH="false" flipV="false" rot="0">
            <a:off x="-3045964"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9" id="19"/>
          <p:cNvGrpSpPr>
            <a:grpSpLocks noChangeAspect="true"/>
          </p:cNvGrpSpPr>
          <p:nvPr/>
        </p:nvGrpSpPr>
        <p:grpSpPr>
          <a:xfrm rot="0">
            <a:off x="171896" y="2304468"/>
            <a:ext cx="3476430" cy="4671792"/>
            <a:chOff x="0" y="0"/>
            <a:chExt cx="3663950" cy="4923790"/>
          </a:xfrm>
        </p:grpSpPr>
        <p:sp>
          <p:nvSpPr>
            <p:cNvPr name="Freeform 20" id="20"/>
            <p:cNvSpPr/>
            <p:nvPr/>
          </p:nvSpPr>
          <p:spPr>
            <a:xfrm flipH="false" flipV="false" rot="0">
              <a:off x="31750" y="31750"/>
              <a:ext cx="3600450" cy="4859020"/>
            </a:xfrm>
            <a:custGeom>
              <a:avLst/>
              <a:gdLst/>
              <a:ahLst/>
              <a:cxnLst/>
              <a:rect r="r" b="b" t="t" l="l"/>
              <a:pathLst>
                <a:path h="4859020" w="360045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4"/>
              <a:stretch>
                <a:fillRect l="0" t="-3100" r="0" b="-3100"/>
              </a:stretch>
            </a:blipFill>
          </p:spPr>
        </p:sp>
        <p:sp>
          <p:nvSpPr>
            <p:cNvPr name="Freeform 21" id="21"/>
            <p:cNvSpPr/>
            <p:nvPr/>
          </p:nvSpPr>
          <p:spPr>
            <a:xfrm flipH="false" flipV="false" rot="0">
              <a:off x="0" y="0"/>
              <a:ext cx="3663950" cy="4923790"/>
            </a:xfrm>
            <a:custGeom>
              <a:avLst/>
              <a:gdLst/>
              <a:ahLst/>
              <a:cxnLst/>
              <a:rect r="r" b="b" t="t" l="l"/>
              <a:pathLst>
                <a:path h="4923790" w="366395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265886"/>
            </a:solidFill>
          </p:spPr>
        </p:sp>
      </p:grpSp>
      <p:grpSp>
        <p:nvGrpSpPr>
          <p:cNvPr name="Group 22" id="22"/>
          <p:cNvGrpSpPr>
            <a:grpSpLocks noChangeAspect="true"/>
          </p:cNvGrpSpPr>
          <p:nvPr/>
        </p:nvGrpSpPr>
        <p:grpSpPr>
          <a:xfrm rot="0">
            <a:off x="3831890" y="2291201"/>
            <a:ext cx="3515027" cy="4723660"/>
            <a:chOff x="0" y="0"/>
            <a:chExt cx="3663950" cy="4923790"/>
          </a:xfrm>
        </p:grpSpPr>
        <p:sp>
          <p:nvSpPr>
            <p:cNvPr name="Freeform 23" id="23"/>
            <p:cNvSpPr/>
            <p:nvPr/>
          </p:nvSpPr>
          <p:spPr>
            <a:xfrm flipH="false" flipV="false" rot="0">
              <a:off x="31750" y="31750"/>
              <a:ext cx="3600450" cy="4859020"/>
            </a:xfrm>
            <a:custGeom>
              <a:avLst/>
              <a:gdLst/>
              <a:ahLst/>
              <a:cxnLst/>
              <a:rect r="r" b="b" t="t" l="l"/>
              <a:pathLst>
                <a:path h="4859020" w="360045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5"/>
              <a:stretch>
                <a:fillRect l="0" t="-5021" r="0" b="-5021"/>
              </a:stretch>
            </a:blipFill>
          </p:spPr>
        </p:sp>
        <p:sp>
          <p:nvSpPr>
            <p:cNvPr name="Freeform 24" id="24"/>
            <p:cNvSpPr/>
            <p:nvPr/>
          </p:nvSpPr>
          <p:spPr>
            <a:xfrm flipH="false" flipV="false" rot="0">
              <a:off x="0" y="0"/>
              <a:ext cx="3663950" cy="4923790"/>
            </a:xfrm>
            <a:custGeom>
              <a:avLst/>
              <a:gdLst/>
              <a:ahLst/>
              <a:cxnLst/>
              <a:rect r="r" b="b" t="t" l="l"/>
              <a:pathLst>
                <a:path h="4923790" w="366395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265886"/>
            </a:solidFill>
          </p:spPr>
        </p:sp>
      </p:grpSp>
      <p:grpSp>
        <p:nvGrpSpPr>
          <p:cNvPr name="Group 25" id="25"/>
          <p:cNvGrpSpPr>
            <a:grpSpLocks noChangeAspect="true"/>
          </p:cNvGrpSpPr>
          <p:nvPr/>
        </p:nvGrpSpPr>
        <p:grpSpPr>
          <a:xfrm rot="0">
            <a:off x="7536981" y="2329043"/>
            <a:ext cx="3486867" cy="4685818"/>
            <a:chOff x="0" y="0"/>
            <a:chExt cx="3663950" cy="4923790"/>
          </a:xfrm>
        </p:grpSpPr>
        <p:sp>
          <p:nvSpPr>
            <p:cNvPr name="Freeform 26" id="26"/>
            <p:cNvSpPr/>
            <p:nvPr/>
          </p:nvSpPr>
          <p:spPr>
            <a:xfrm flipH="false" flipV="false" rot="0">
              <a:off x="31750" y="31750"/>
              <a:ext cx="3600450" cy="4859020"/>
            </a:xfrm>
            <a:custGeom>
              <a:avLst/>
              <a:gdLst/>
              <a:ahLst/>
              <a:cxnLst/>
              <a:rect r="r" b="b" t="t" l="l"/>
              <a:pathLst>
                <a:path h="4859020" w="360045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6"/>
              <a:stretch>
                <a:fillRect l="-1136" t="0" r="-1136" b="0"/>
              </a:stretch>
            </a:blipFill>
          </p:spPr>
        </p:sp>
        <p:sp>
          <p:nvSpPr>
            <p:cNvPr name="Freeform 27" id="27"/>
            <p:cNvSpPr/>
            <p:nvPr/>
          </p:nvSpPr>
          <p:spPr>
            <a:xfrm flipH="false" flipV="false" rot="0">
              <a:off x="0" y="0"/>
              <a:ext cx="3663950" cy="4923790"/>
            </a:xfrm>
            <a:custGeom>
              <a:avLst/>
              <a:gdLst/>
              <a:ahLst/>
              <a:cxnLst/>
              <a:rect r="r" b="b" t="t" l="l"/>
              <a:pathLst>
                <a:path h="4923790" w="366395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265886"/>
            </a:solidFill>
          </p:spPr>
        </p:sp>
      </p:grpSp>
      <p:grpSp>
        <p:nvGrpSpPr>
          <p:cNvPr name="Group 28" id="28"/>
          <p:cNvGrpSpPr>
            <a:grpSpLocks noChangeAspect="true"/>
          </p:cNvGrpSpPr>
          <p:nvPr/>
        </p:nvGrpSpPr>
        <p:grpSpPr>
          <a:xfrm rot="0">
            <a:off x="11166723" y="2317996"/>
            <a:ext cx="3466363" cy="4658264"/>
            <a:chOff x="0" y="0"/>
            <a:chExt cx="3663950" cy="4923790"/>
          </a:xfrm>
        </p:grpSpPr>
        <p:sp>
          <p:nvSpPr>
            <p:cNvPr name="Freeform 29" id="29"/>
            <p:cNvSpPr/>
            <p:nvPr/>
          </p:nvSpPr>
          <p:spPr>
            <a:xfrm flipH="false" flipV="false" rot="0">
              <a:off x="31750" y="31750"/>
              <a:ext cx="3600450" cy="4859020"/>
            </a:xfrm>
            <a:custGeom>
              <a:avLst/>
              <a:gdLst/>
              <a:ahLst/>
              <a:cxnLst/>
              <a:rect r="r" b="b" t="t" l="l"/>
              <a:pathLst>
                <a:path h="4859020" w="360045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7"/>
              <a:stretch>
                <a:fillRect l="0" t="-184" r="0" b="-9695"/>
              </a:stretch>
            </a:blipFill>
          </p:spPr>
        </p:sp>
        <p:sp>
          <p:nvSpPr>
            <p:cNvPr name="Freeform 30" id="30"/>
            <p:cNvSpPr/>
            <p:nvPr/>
          </p:nvSpPr>
          <p:spPr>
            <a:xfrm flipH="false" flipV="false" rot="0">
              <a:off x="0" y="0"/>
              <a:ext cx="3663950" cy="4923790"/>
            </a:xfrm>
            <a:custGeom>
              <a:avLst/>
              <a:gdLst/>
              <a:ahLst/>
              <a:cxnLst/>
              <a:rect r="r" b="b" t="t" l="l"/>
              <a:pathLst>
                <a:path h="4923790" w="366395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265886"/>
            </a:solidFill>
          </p:spPr>
        </p:sp>
      </p:grpSp>
      <p:grpSp>
        <p:nvGrpSpPr>
          <p:cNvPr name="Group 31" id="31"/>
          <p:cNvGrpSpPr>
            <a:grpSpLocks noChangeAspect="true"/>
          </p:cNvGrpSpPr>
          <p:nvPr/>
        </p:nvGrpSpPr>
        <p:grpSpPr>
          <a:xfrm rot="0">
            <a:off x="14775962" y="2359218"/>
            <a:ext cx="3464413" cy="4655643"/>
            <a:chOff x="0" y="0"/>
            <a:chExt cx="3663950" cy="4923790"/>
          </a:xfrm>
        </p:grpSpPr>
        <p:sp>
          <p:nvSpPr>
            <p:cNvPr name="Freeform 32" id="32"/>
            <p:cNvSpPr/>
            <p:nvPr/>
          </p:nvSpPr>
          <p:spPr>
            <a:xfrm flipH="false" flipV="false" rot="0">
              <a:off x="31750" y="31750"/>
              <a:ext cx="3600450" cy="4859020"/>
            </a:xfrm>
            <a:custGeom>
              <a:avLst/>
              <a:gdLst/>
              <a:ahLst/>
              <a:cxnLst/>
              <a:rect r="r" b="b" t="t" l="l"/>
              <a:pathLst>
                <a:path h="4859020" w="360045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8"/>
              <a:stretch>
                <a:fillRect l="0" t="0" r="0" b="-6044"/>
              </a:stretch>
            </a:blipFill>
          </p:spPr>
        </p:sp>
        <p:sp>
          <p:nvSpPr>
            <p:cNvPr name="Freeform 33" id="33"/>
            <p:cNvSpPr/>
            <p:nvPr/>
          </p:nvSpPr>
          <p:spPr>
            <a:xfrm flipH="false" flipV="false" rot="0">
              <a:off x="0" y="0"/>
              <a:ext cx="3663950" cy="4923790"/>
            </a:xfrm>
            <a:custGeom>
              <a:avLst/>
              <a:gdLst/>
              <a:ahLst/>
              <a:cxnLst/>
              <a:rect r="r" b="b" t="t" l="l"/>
              <a:pathLst>
                <a:path h="4923790" w="366395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265886"/>
            </a:solidFill>
          </p:spPr>
        </p:sp>
      </p:grpSp>
      <p:grpSp>
        <p:nvGrpSpPr>
          <p:cNvPr name="Group 34" id="34"/>
          <p:cNvGrpSpPr>
            <a:grpSpLocks noChangeAspect="true"/>
          </p:cNvGrpSpPr>
          <p:nvPr/>
        </p:nvGrpSpPr>
        <p:grpSpPr>
          <a:xfrm rot="0">
            <a:off x="4301178" y="7237034"/>
            <a:ext cx="4910390" cy="2816540"/>
            <a:chOff x="0" y="0"/>
            <a:chExt cx="7981950" cy="4578350"/>
          </a:xfrm>
        </p:grpSpPr>
        <p:sp>
          <p:nvSpPr>
            <p:cNvPr name="Freeform 35" id="35"/>
            <p:cNvSpPr/>
            <p:nvPr/>
          </p:nvSpPr>
          <p:spPr>
            <a:xfrm flipH="false" flipV="false" rot="0">
              <a:off x="765810" y="21590"/>
              <a:ext cx="6451600" cy="4326890"/>
            </a:xfrm>
            <a:custGeom>
              <a:avLst/>
              <a:gdLst/>
              <a:ahLst/>
              <a:cxnLst/>
              <a:rect r="r" b="b" t="t" l="l"/>
              <a:pathLst>
                <a:path h="4326890" w="6451600">
                  <a:moveTo>
                    <a:pt x="6224270" y="0"/>
                  </a:moveTo>
                  <a:lnTo>
                    <a:pt x="226060" y="0"/>
                  </a:lnTo>
                  <a:cubicBezTo>
                    <a:pt x="101600" y="0"/>
                    <a:pt x="0" y="101600"/>
                    <a:pt x="0" y="226060"/>
                  </a:cubicBezTo>
                  <a:lnTo>
                    <a:pt x="0" y="4326890"/>
                  </a:lnTo>
                  <a:lnTo>
                    <a:pt x="6451601" y="4326890"/>
                  </a:lnTo>
                  <a:lnTo>
                    <a:pt x="6451601" y="226060"/>
                  </a:lnTo>
                  <a:cubicBezTo>
                    <a:pt x="6450331" y="101600"/>
                    <a:pt x="6348731" y="0"/>
                    <a:pt x="6224270" y="0"/>
                  </a:cubicBezTo>
                  <a:close/>
                  <a:moveTo>
                    <a:pt x="6252210" y="4043680"/>
                  </a:moveTo>
                  <a:lnTo>
                    <a:pt x="196851" y="4043680"/>
                  </a:lnTo>
                  <a:lnTo>
                    <a:pt x="196851" y="255270"/>
                  </a:lnTo>
                  <a:lnTo>
                    <a:pt x="6252210" y="255270"/>
                  </a:lnTo>
                  <a:lnTo>
                    <a:pt x="6252210" y="4043680"/>
                  </a:lnTo>
                  <a:close/>
                </a:path>
              </a:pathLst>
            </a:custGeom>
            <a:solidFill>
              <a:srgbClr val="000000"/>
            </a:solidFill>
          </p:spPr>
        </p:sp>
        <p:sp>
          <p:nvSpPr>
            <p:cNvPr name="Freeform 36" id="36"/>
            <p:cNvSpPr/>
            <p:nvPr/>
          </p:nvSpPr>
          <p:spPr>
            <a:xfrm flipH="false" flipV="false" rot="0">
              <a:off x="0" y="0"/>
              <a:ext cx="7981950" cy="4542790"/>
            </a:xfrm>
            <a:custGeom>
              <a:avLst/>
              <a:gdLst/>
              <a:ahLst/>
              <a:cxnLst/>
              <a:rect r="r" b="b" t="t" l="l"/>
              <a:pathLst>
                <a:path h="4542790" w="7981950">
                  <a:moveTo>
                    <a:pt x="7239000" y="4348480"/>
                  </a:moveTo>
                  <a:lnTo>
                    <a:pt x="7239000" y="243840"/>
                  </a:lnTo>
                  <a:cubicBezTo>
                    <a:pt x="7239000" y="109220"/>
                    <a:pt x="7129780" y="0"/>
                    <a:pt x="6995160" y="0"/>
                  </a:cubicBezTo>
                  <a:lnTo>
                    <a:pt x="985520" y="0"/>
                  </a:lnTo>
                  <a:cubicBezTo>
                    <a:pt x="852170" y="0"/>
                    <a:pt x="742950" y="109220"/>
                    <a:pt x="742950" y="243840"/>
                  </a:cubicBezTo>
                  <a:lnTo>
                    <a:pt x="742950" y="4349750"/>
                  </a:lnTo>
                  <a:lnTo>
                    <a:pt x="0" y="4349750"/>
                  </a:lnTo>
                  <a:lnTo>
                    <a:pt x="0" y="4447540"/>
                  </a:lnTo>
                  <a:cubicBezTo>
                    <a:pt x="0" y="4500880"/>
                    <a:pt x="43180" y="4542790"/>
                    <a:pt x="95250" y="4542790"/>
                  </a:cubicBezTo>
                  <a:lnTo>
                    <a:pt x="7886700" y="4542790"/>
                  </a:lnTo>
                  <a:cubicBezTo>
                    <a:pt x="7940040" y="4542790"/>
                    <a:pt x="7981950" y="4499610"/>
                    <a:pt x="7981950" y="4447540"/>
                  </a:cubicBezTo>
                  <a:lnTo>
                    <a:pt x="7981950" y="4349750"/>
                  </a:lnTo>
                  <a:lnTo>
                    <a:pt x="7239000" y="4349750"/>
                  </a:lnTo>
                  <a:close/>
                  <a:moveTo>
                    <a:pt x="4519930" y="4348480"/>
                  </a:moveTo>
                  <a:lnTo>
                    <a:pt x="4519930" y="4349750"/>
                  </a:lnTo>
                  <a:cubicBezTo>
                    <a:pt x="4519930" y="4403090"/>
                    <a:pt x="4476750" y="4445000"/>
                    <a:pt x="4424680" y="4445000"/>
                  </a:cubicBezTo>
                  <a:lnTo>
                    <a:pt x="3557270" y="4445000"/>
                  </a:lnTo>
                  <a:cubicBezTo>
                    <a:pt x="3503930" y="4445000"/>
                    <a:pt x="3462020" y="4401820"/>
                    <a:pt x="3462020" y="4349750"/>
                  </a:cubicBezTo>
                  <a:lnTo>
                    <a:pt x="3462020" y="4348480"/>
                  </a:lnTo>
                  <a:lnTo>
                    <a:pt x="765810" y="4348480"/>
                  </a:lnTo>
                  <a:lnTo>
                    <a:pt x="765810" y="247650"/>
                  </a:lnTo>
                  <a:cubicBezTo>
                    <a:pt x="765810" y="123190"/>
                    <a:pt x="867410" y="21590"/>
                    <a:pt x="991870" y="21590"/>
                  </a:cubicBezTo>
                  <a:lnTo>
                    <a:pt x="6990080" y="21590"/>
                  </a:lnTo>
                  <a:cubicBezTo>
                    <a:pt x="7114539" y="21590"/>
                    <a:pt x="7216139" y="123190"/>
                    <a:pt x="7216139" y="247650"/>
                  </a:cubicBezTo>
                  <a:lnTo>
                    <a:pt x="7216139" y="4348480"/>
                  </a:lnTo>
                  <a:lnTo>
                    <a:pt x="4519930" y="4348480"/>
                  </a:lnTo>
                  <a:close/>
                </a:path>
              </a:pathLst>
            </a:custGeom>
            <a:solidFill>
              <a:srgbClr val="E9E9E9"/>
            </a:solidFill>
          </p:spPr>
        </p:sp>
        <p:sp>
          <p:nvSpPr>
            <p:cNvPr name="Freeform 37" id="37"/>
            <p:cNvSpPr/>
            <p:nvPr/>
          </p:nvSpPr>
          <p:spPr>
            <a:xfrm flipH="false" flipV="false" rot="0">
              <a:off x="3460750" y="4349750"/>
              <a:ext cx="1059180" cy="96520"/>
            </a:xfrm>
            <a:custGeom>
              <a:avLst/>
              <a:gdLst/>
              <a:ahLst/>
              <a:cxnLst/>
              <a:rect r="r" b="b" t="t" l="l"/>
              <a:pathLst>
                <a:path h="96520" w="1059180">
                  <a:moveTo>
                    <a:pt x="96520" y="96520"/>
                  </a:moveTo>
                  <a:lnTo>
                    <a:pt x="963930" y="96520"/>
                  </a:lnTo>
                  <a:cubicBezTo>
                    <a:pt x="1017270" y="96520"/>
                    <a:pt x="1059180" y="53340"/>
                    <a:pt x="1059180" y="1270"/>
                  </a:cubicBezTo>
                  <a:lnTo>
                    <a:pt x="1059180" y="0"/>
                  </a:lnTo>
                  <a:lnTo>
                    <a:pt x="0" y="0"/>
                  </a:lnTo>
                  <a:lnTo>
                    <a:pt x="0" y="1270"/>
                  </a:lnTo>
                  <a:cubicBezTo>
                    <a:pt x="0" y="53340"/>
                    <a:pt x="43180" y="96520"/>
                    <a:pt x="96520" y="96520"/>
                  </a:cubicBezTo>
                  <a:close/>
                </a:path>
              </a:pathLst>
            </a:custGeom>
            <a:solidFill>
              <a:srgbClr val="CCCCCC"/>
            </a:solidFill>
          </p:spPr>
        </p:sp>
        <p:sp>
          <p:nvSpPr>
            <p:cNvPr name="Freeform 38" id="38"/>
            <p:cNvSpPr/>
            <p:nvPr/>
          </p:nvSpPr>
          <p:spPr>
            <a:xfrm flipH="false" flipV="false" rot="0">
              <a:off x="163830" y="4542790"/>
              <a:ext cx="7654290" cy="35560"/>
            </a:xfrm>
            <a:custGeom>
              <a:avLst/>
              <a:gdLst/>
              <a:ahLst/>
              <a:cxnLst/>
              <a:rect r="r" b="b" t="t" l="l"/>
              <a:pathLst>
                <a:path h="35560" w="7654290">
                  <a:moveTo>
                    <a:pt x="0" y="0"/>
                  </a:moveTo>
                  <a:cubicBezTo>
                    <a:pt x="0" y="20320"/>
                    <a:pt x="16510" y="35560"/>
                    <a:pt x="35560" y="35560"/>
                  </a:cubicBezTo>
                  <a:lnTo>
                    <a:pt x="7618730" y="35560"/>
                  </a:lnTo>
                  <a:cubicBezTo>
                    <a:pt x="7639050" y="35560"/>
                    <a:pt x="7654290" y="19050"/>
                    <a:pt x="7654290" y="0"/>
                  </a:cubicBezTo>
                  <a:lnTo>
                    <a:pt x="0" y="0"/>
                  </a:lnTo>
                  <a:close/>
                </a:path>
              </a:pathLst>
            </a:custGeom>
            <a:solidFill>
              <a:srgbClr val="CCCCCC"/>
            </a:solidFill>
          </p:spPr>
        </p:sp>
        <p:sp>
          <p:nvSpPr>
            <p:cNvPr name="Freeform 39" id="39"/>
            <p:cNvSpPr/>
            <p:nvPr/>
          </p:nvSpPr>
          <p:spPr>
            <a:xfrm flipH="false" flipV="false" rot="0">
              <a:off x="962660" y="276860"/>
              <a:ext cx="6055360" cy="3789680"/>
            </a:xfrm>
            <a:custGeom>
              <a:avLst/>
              <a:gdLst/>
              <a:ahLst/>
              <a:cxnLst/>
              <a:rect r="r" b="b" t="t" l="l"/>
              <a:pathLst>
                <a:path h="3789680" w="6055360">
                  <a:moveTo>
                    <a:pt x="0" y="0"/>
                  </a:moveTo>
                  <a:lnTo>
                    <a:pt x="6055360" y="0"/>
                  </a:lnTo>
                  <a:lnTo>
                    <a:pt x="6055360" y="3789680"/>
                  </a:lnTo>
                  <a:lnTo>
                    <a:pt x="0" y="3789680"/>
                  </a:lnTo>
                  <a:close/>
                </a:path>
              </a:pathLst>
            </a:custGeom>
            <a:blipFill>
              <a:blip r:embed="rId9"/>
              <a:stretch>
                <a:fillRect l="0" t="0" r="0" b="-127587"/>
              </a:stretch>
            </a:blipFill>
          </p:spPr>
        </p:sp>
      </p:grpSp>
      <p:sp>
        <p:nvSpPr>
          <p:cNvPr name="TextBox 40" id="40"/>
          <p:cNvSpPr txBox="true"/>
          <p:nvPr/>
        </p:nvSpPr>
        <p:spPr>
          <a:xfrm rot="0">
            <a:off x="611636" y="256683"/>
            <a:ext cx="16817803" cy="1261110"/>
          </a:xfrm>
          <a:prstGeom prst="rect">
            <a:avLst/>
          </a:prstGeom>
        </p:spPr>
        <p:txBody>
          <a:bodyPr anchor="t" rtlCol="false" tIns="0" lIns="0" bIns="0" rIns="0">
            <a:spAutoFit/>
          </a:bodyPr>
          <a:lstStyle/>
          <a:p>
            <a:pPr algn="ctr">
              <a:lnSpc>
                <a:spcPts val="4994"/>
              </a:lnSpc>
            </a:pPr>
            <a:r>
              <a:rPr lang="en-US" b="true" sz="4499">
                <a:solidFill>
                  <a:srgbClr val="263F6B"/>
                </a:solidFill>
                <a:latin typeface="Montaser Arabic Bold"/>
                <a:ea typeface="Montaser Arabic Bold"/>
                <a:cs typeface="Montaser Arabic Bold"/>
                <a:sym typeface="Montaser Arabic Bold"/>
              </a:rPr>
              <a:t>INFORMASI KESEHATAN DI MEDIA SOSIAL</a:t>
            </a:r>
          </a:p>
          <a:p>
            <a:pPr algn="ctr">
              <a:lnSpc>
                <a:spcPts val="4994"/>
              </a:lnSpc>
            </a:pPr>
            <a:r>
              <a:rPr lang="en-US" b="true" sz="4499">
                <a:solidFill>
                  <a:srgbClr val="263F6B"/>
                </a:solidFill>
                <a:latin typeface="Montaser Arabic Bold"/>
                <a:ea typeface="Montaser Arabic Bold"/>
                <a:cs typeface="Montaser Arabic Bold"/>
                <a:sym typeface="Montaser Arabic Bold"/>
              </a:rPr>
              <a:t>DAN WEBSITE </a:t>
            </a:r>
            <a:r>
              <a:rPr lang="en-US" b="true" sz="4499">
                <a:solidFill>
                  <a:srgbClr val="263F6B"/>
                </a:solidFill>
                <a:latin typeface="Montaser Arabic Bold"/>
                <a:ea typeface="Montaser Arabic Bold"/>
                <a:cs typeface="Montaser Arabic Bold"/>
                <a:sym typeface="Montaser Arabic Bold"/>
              </a:rPr>
              <a:t>DINKES PROV KALTENG</a:t>
            </a:r>
          </a:p>
        </p:txBody>
      </p:sp>
      <p:sp>
        <p:nvSpPr>
          <p:cNvPr name="TextBox 41" id="41"/>
          <p:cNvSpPr txBox="true"/>
          <p:nvPr/>
        </p:nvSpPr>
        <p:spPr>
          <a:xfrm rot="0">
            <a:off x="-435380" y="1657100"/>
            <a:ext cx="5015734" cy="496570"/>
          </a:xfrm>
          <a:prstGeom prst="rect">
            <a:avLst/>
          </a:prstGeom>
        </p:spPr>
        <p:txBody>
          <a:bodyPr anchor="t" rtlCol="false" tIns="0" lIns="0" bIns="0" rIns="0">
            <a:spAutoFit/>
          </a:bodyPr>
          <a:lstStyle/>
          <a:p>
            <a:pPr algn="ctr">
              <a:lnSpc>
                <a:spcPts val="3680"/>
              </a:lnSpc>
            </a:pPr>
            <a:r>
              <a:rPr lang="en-US" b="true" sz="3200">
                <a:solidFill>
                  <a:srgbClr val="231F20"/>
                </a:solidFill>
                <a:latin typeface="Poppins Bold"/>
                <a:ea typeface="Poppins Bold"/>
                <a:cs typeface="Poppins Bold"/>
                <a:sym typeface="Poppins Bold"/>
              </a:rPr>
              <a:t>INSTAGRAM</a:t>
            </a:r>
          </a:p>
        </p:txBody>
      </p:sp>
      <p:sp>
        <p:nvSpPr>
          <p:cNvPr name="TextBox 42" id="42"/>
          <p:cNvSpPr txBox="true"/>
          <p:nvPr/>
        </p:nvSpPr>
        <p:spPr>
          <a:xfrm rot="0">
            <a:off x="3005336" y="1657100"/>
            <a:ext cx="5015734" cy="496570"/>
          </a:xfrm>
          <a:prstGeom prst="rect">
            <a:avLst/>
          </a:prstGeom>
        </p:spPr>
        <p:txBody>
          <a:bodyPr anchor="t" rtlCol="false" tIns="0" lIns="0" bIns="0" rIns="0">
            <a:spAutoFit/>
          </a:bodyPr>
          <a:lstStyle/>
          <a:p>
            <a:pPr algn="ctr">
              <a:lnSpc>
                <a:spcPts val="3680"/>
              </a:lnSpc>
            </a:pPr>
            <a:r>
              <a:rPr lang="en-US" b="true" sz="3200">
                <a:solidFill>
                  <a:srgbClr val="231F20"/>
                </a:solidFill>
                <a:latin typeface="Poppins Bold"/>
                <a:ea typeface="Poppins Bold"/>
                <a:cs typeface="Poppins Bold"/>
                <a:sym typeface="Poppins Bold"/>
              </a:rPr>
              <a:t>FACEBOOK</a:t>
            </a:r>
          </a:p>
        </p:txBody>
      </p:sp>
      <p:sp>
        <p:nvSpPr>
          <p:cNvPr name="TextBox 43" id="43"/>
          <p:cNvSpPr txBox="true"/>
          <p:nvPr/>
        </p:nvSpPr>
        <p:spPr>
          <a:xfrm rot="0">
            <a:off x="7747546" y="1657100"/>
            <a:ext cx="2951436" cy="496570"/>
          </a:xfrm>
          <a:prstGeom prst="rect">
            <a:avLst/>
          </a:prstGeom>
        </p:spPr>
        <p:txBody>
          <a:bodyPr anchor="t" rtlCol="false" tIns="0" lIns="0" bIns="0" rIns="0">
            <a:spAutoFit/>
          </a:bodyPr>
          <a:lstStyle/>
          <a:p>
            <a:pPr algn="ctr">
              <a:lnSpc>
                <a:spcPts val="3680"/>
              </a:lnSpc>
            </a:pPr>
            <a:r>
              <a:rPr lang="en-US" b="true" sz="3200">
                <a:solidFill>
                  <a:srgbClr val="231F20"/>
                </a:solidFill>
                <a:latin typeface="Poppins Bold"/>
                <a:ea typeface="Poppins Bold"/>
                <a:cs typeface="Poppins Bold"/>
                <a:sym typeface="Poppins Bold"/>
              </a:rPr>
              <a:t>TWITTER (X)</a:t>
            </a:r>
          </a:p>
        </p:txBody>
      </p:sp>
      <p:sp>
        <p:nvSpPr>
          <p:cNvPr name="TextBox 44" id="44"/>
          <p:cNvSpPr txBox="true"/>
          <p:nvPr/>
        </p:nvSpPr>
        <p:spPr>
          <a:xfrm rot="0">
            <a:off x="10181145" y="1657100"/>
            <a:ext cx="5015734" cy="496570"/>
          </a:xfrm>
          <a:prstGeom prst="rect">
            <a:avLst/>
          </a:prstGeom>
        </p:spPr>
        <p:txBody>
          <a:bodyPr anchor="t" rtlCol="false" tIns="0" lIns="0" bIns="0" rIns="0">
            <a:spAutoFit/>
          </a:bodyPr>
          <a:lstStyle/>
          <a:p>
            <a:pPr algn="ctr">
              <a:lnSpc>
                <a:spcPts val="3680"/>
              </a:lnSpc>
            </a:pPr>
            <a:r>
              <a:rPr lang="en-US" b="true" sz="3200">
                <a:solidFill>
                  <a:srgbClr val="231F20"/>
                </a:solidFill>
                <a:latin typeface="Poppins Bold"/>
                <a:ea typeface="Poppins Bold"/>
                <a:cs typeface="Poppins Bold"/>
                <a:sym typeface="Poppins Bold"/>
              </a:rPr>
              <a:t>TIKTOK</a:t>
            </a:r>
          </a:p>
        </p:txBody>
      </p:sp>
      <p:sp>
        <p:nvSpPr>
          <p:cNvPr name="TextBox 45" id="45"/>
          <p:cNvSpPr txBox="true"/>
          <p:nvPr/>
        </p:nvSpPr>
        <p:spPr>
          <a:xfrm rot="0">
            <a:off x="15092339" y="1657100"/>
            <a:ext cx="3148036" cy="496570"/>
          </a:xfrm>
          <a:prstGeom prst="rect">
            <a:avLst/>
          </a:prstGeom>
        </p:spPr>
        <p:txBody>
          <a:bodyPr anchor="t" rtlCol="false" tIns="0" lIns="0" bIns="0" rIns="0">
            <a:spAutoFit/>
          </a:bodyPr>
          <a:lstStyle/>
          <a:p>
            <a:pPr algn="ctr">
              <a:lnSpc>
                <a:spcPts val="3680"/>
              </a:lnSpc>
            </a:pPr>
            <a:r>
              <a:rPr lang="en-US" b="true" sz="3200">
                <a:solidFill>
                  <a:srgbClr val="231F20"/>
                </a:solidFill>
                <a:latin typeface="Poppins Bold"/>
                <a:ea typeface="Poppins Bold"/>
                <a:cs typeface="Poppins Bold"/>
                <a:sym typeface="Poppins Bold"/>
              </a:rPr>
              <a:t>YOUTUBE</a:t>
            </a:r>
          </a:p>
        </p:txBody>
      </p:sp>
      <p:grpSp>
        <p:nvGrpSpPr>
          <p:cNvPr name="Group 46" id="46"/>
          <p:cNvGrpSpPr>
            <a:grpSpLocks noChangeAspect="true"/>
          </p:cNvGrpSpPr>
          <p:nvPr/>
        </p:nvGrpSpPr>
        <p:grpSpPr>
          <a:xfrm rot="0">
            <a:off x="9280414" y="7233410"/>
            <a:ext cx="4916707" cy="2820164"/>
            <a:chOff x="0" y="0"/>
            <a:chExt cx="7981950" cy="4578350"/>
          </a:xfrm>
        </p:grpSpPr>
        <p:sp>
          <p:nvSpPr>
            <p:cNvPr name="Freeform 47" id="47"/>
            <p:cNvSpPr/>
            <p:nvPr/>
          </p:nvSpPr>
          <p:spPr>
            <a:xfrm flipH="false" flipV="false" rot="0">
              <a:off x="765810" y="21590"/>
              <a:ext cx="6451600" cy="4326890"/>
            </a:xfrm>
            <a:custGeom>
              <a:avLst/>
              <a:gdLst/>
              <a:ahLst/>
              <a:cxnLst/>
              <a:rect r="r" b="b" t="t" l="l"/>
              <a:pathLst>
                <a:path h="4326890" w="6451600">
                  <a:moveTo>
                    <a:pt x="6224270" y="0"/>
                  </a:moveTo>
                  <a:lnTo>
                    <a:pt x="226060" y="0"/>
                  </a:lnTo>
                  <a:cubicBezTo>
                    <a:pt x="101600" y="0"/>
                    <a:pt x="0" y="101600"/>
                    <a:pt x="0" y="226060"/>
                  </a:cubicBezTo>
                  <a:lnTo>
                    <a:pt x="0" y="4326890"/>
                  </a:lnTo>
                  <a:lnTo>
                    <a:pt x="6451601" y="4326890"/>
                  </a:lnTo>
                  <a:lnTo>
                    <a:pt x="6451601" y="226060"/>
                  </a:lnTo>
                  <a:cubicBezTo>
                    <a:pt x="6450331" y="101600"/>
                    <a:pt x="6348731" y="0"/>
                    <a:pt x="6224270" y="0"/>
                  </a:cubicBezTo>
                  <a:close/>
                  <a:moveTo>
                    <a:pt x="6252210" y="4043680"/>
                  </a:moveTo>
                  <a:lnTo>
                    <a:pt x="196851" y="4043680"/>
                  </a:lnTo>
                  <a:lnTo>
                    <a:pt x="196851" y="255270"/>
                  </a:lnTo>
                  <a:lnTo>
                    <a:pt x="6252210" y="255270"/>
                  </a:lnTo>
                  <a:lnTo>
                    <a:pt x="6252210" y="4043680"/>
                  </a:lnTo>
                  <a:close/>
                </a:path>
              </a:pathLst>
            </a:custGeom>
            <a:solidFill>
              <a:srgbClr val="000000"/>
            </a:solidFill>
          </p:spPr>
        </p:sp>
        <p:sp>
          <p:nvSpPr>
            <p:cNvPr name="Freeform 48" id="48"/>
            <p:cNvSpPr/>
            <p:nvPr/>
          </p:nvSpPr>
          <p:spPr>
            <a:xfrm flipH="false" flipV="false" rot="0">
              <a:off x="0" y="0"/>
              <a:ext cx="7981950" cy="4542790"/>
            </a:xfrm>
            <a:custGeom>
              <a:avLst/>
              <a:gdLst/>
              <a:ahLst/>
              <a:cxnLst/>
              <a:rect r="r" b="b" t="t" l="l"/>
              <a:pathLst>
                <a:path h="4542790" w="7981950">
                  <a:moveTo>
                    <a:pt x="7239000" y="4348480"/>
                  </a:moveTo>
                  <a:lnTo>
                    <a:pt x="7239000" y="243840"/>
                  </a:lnTo>
                  <a:cubicBezTo>
                    <a:pt x="7239000" y="109220"/>
                    <a:pt x="7129780" y="0"/>
                    <a:pt x="6995160" y="0"/>
                  </a:cubicBezTo>
                  <a:lnTo>
                    <a:pt x="985520" y="0"/>
                  </a:lnTo>
                  <a:cubicBezTo>
                    <a:pt x="852170" y="0"/>
                    <a:pt x="742950" y="109220"/>
                    <a:pt x="742950" y="243840"/>
                  </a:cubicBezTo>
                  <a:lnTo>
                    <a:pt x="742950" y="4349750"/>
                  </a:lnTo>
                  <a:lnTo>
                    <a:pt x="0" y="4349750"/>
                  </a:lnTo>
                  <a:lnTo>
                    <a:pt x="0" y="4447540"/>
                  </a:lnTo>
                  <a:cubicBezTo>
                    <a:pt x="0" y="4500880"/>
                    <a:pt x="43180" y="4542790"/>
                    <a:pt x="95250" y="4542790"/>
                  </a:cubicBezTo>
                  <a:lnTo>
                    <a:pt x="7886700" y="4542790"/>
                  </a:lnTo>
                  <a:cubicBezTo>
                    <a:pt x="7940040" y="4542790"/>
                    <a:pt x="7981950" y="4499610"/>
                    <a:pt x="7981950" y="4447540"/>
                  </a:cubicBezTo>
                  <a:lnTo>
                    <a:pt x="7981950" y="4349750"/>
                  </a:lnTo>
                  <a:lnTo>
                    <a:pt x="7239000" y="4349750"/>
                  </a:lnTo>
                  <a:close/>
                  <a:moveTo>
                    <a:pt x="4519930" y="4348480"/>
                  </a:moveTo>
                  <a:lnTo>
                    <a:pt x="4519930" y="4349750"/>
                  </a:lnTo>
                  <a:cubicBezTo>
                    <a:pt x="4519930" y="4403090"/>
                    <a:pt x="4476750" y="4445000"/>
                    <a:pt x="4424680" y="4445000"/>
                  </a:cubicBezTo>
                  <a:lnTo>
                    <a:pt x="3557270" y="4445000"/>
                  </a:lnTo>
                  <a:cubicBezTo>
                    <a:pt x="3503930" y="4445000"/>
                    <a:pt x="3462020" y="4401820"/>
                    <a:pt x="3462020" y="4349750"/>
                  </a:cubicBezTo>
                  <a:lnTo>
                    <a:pt x="3462020" y="4348480"/>
                  </a:lnTo>
                  <a:lnTo>
                    <a:pt x="765810" y="4348480"/>
                  </a:lnTo>
                  <a:lnTo>
                    <a:pt x="765810" y="247650"/>
                  </a:lnTo>
                  <a:cubicBezTo>
                    <a:pt x="765810" y="123190"/>
                    <a:pt x="867410" y="21590"/>
                    <a:pt x="991870" y="21590"/>
                  </a:cubicBezTo>
                  <a:lnTo>
                    <a:pt x="6990080" y="21590"/>
                  </a:lnTo>
                  <a:cubicBezTo>
                    <a:pt x="7114539" y="21590"/>
                    <a:pt x="7216139" y="123190"/>
                    <a:pt x="7216139" y="247650"/>
                  </a:cubicBezTo>
                  <a:lnTo>
                    <a:pt x="7216139" y="4348480"/>
                  </a:lnTo>
                  <a:lnTo>
                    <a:pt x="4519930" y="4348480"/>
                  </a:lnTo>
                  <a:close/>
                </a:path>
              </a:pathLst>
            </a:custGeom>
            <a:solidFill>
              <a:srgbClr val="E9E9E9"/>
            </a:solidFill>
          </p:spPr>
        </p:sp>
        <p:sp>
          <p:nvSpPr>
            <p:cNvPr name="Freeform 49" id="49"/>
            <p:cNvSpPr/>
            <p:nvPr/>
          </p:nvSpPr>
          <p:spPr>
            <a:xfrm flipH="false" flipV="false" rot="0">
              <a:off x="3460750" y="4349750"/>
              <a:ext cx="1059180" cy="96520"/>
            </a:xfrm>
            <a:custGeom>
              <a:avLst/>
              <a:gdLst/>
              <a:ahLst/>
              <a:cxnLst/>
              <a:rect r="r" b="b" t="t" l="l"/>
              <a:pathLst>
                <a:path h="96520" w="1059180">
                  <a:moveTo>
                    <a:pt x="96520" y="96520"/>
                  </a:moveTo>
                  <a:lnTo>
                    <a:pt x="963930" y="96520"/>
                  </a:lnTo>
                  <a:cubicBezTo>
                    <a:pt x="1017270" y="96520"/>
                    <a:pt x="1059180" y="53340"/>
                    <a:pt x="1059180" y="1270"/>
                  </a:cubicBezTo>
                  <a:lnTo>
                    <a:pt x="1059180" y="0"/>
                  </a:lnTo>
                  <a:lnTo>
                    <a:pt x="0" y="0"/>
                  </a:lnTo>
                  <a:lnTo>
                    <a:pt x="0" y="1270"/>
                  </a:lnTo>
                  <a:cubicBezTo>
                    <a:pt x="0" y="53340"/>
                    <a:pt x="43180" y="96520"/>
                    <a:pt x="96520" y="96520"/>
                  </a:cubicBezTo>
                  <a:close/>
                </a:path>
              </a:pathLst>
            </a:custGeom>
            <a:solidFill>
              <a:srgbClr val="CCCCCC"/>
            </a:solidFill>
          </p:spPr>
        </p:sp>
        <p:sp>
          <p:nvSpPr>
            <p:cNvPr name="Freeform 50" id="50"/>
            <p:cNvSpPr/>
            <p:nvPr/>
          </p:nvSpPr>
          <p:spPr>
            <a:xfrm flipH="false" flipV="false" rot="0">
              <a:off x="163830" y="4542790"/>
              <a:ext cx="7654290" cy="35560"/>
            </a:xfrm>
            <a:custGeom>
              <a:avLst/>
              <a:gdLst/>
              <a:ahLst/>
              <a:cxnLst/>
              <a:rect r="r" b="b" t="t" l="l"/>
              <a:pathLst>
                <a:path h="35560" w="7654290">
                  <a:moveTo>
                    <a:pt x="0" y="0"/>
                  </a:moveTo>
                  <a:cubicBezTo>
                    <a:pt x="0" y="20320"/>
                    <a:pt x="16510" y="35560"/>
                    <a:pt x="35560" y="35560"/>
                  </a:cubicBezTo>
                  <a:lnTo>
                    <a:pt x="7618730" y="35560"/>
                  </a:lnTo>
                  <a:cubicBezTo>
                    <a:pt x="7639050" y="35560"/>
                    <a:pt x="7654290" y="19050"/>
                    <a:pt x="7654290" y="0"/>
                  </a:cubicBezTo>
                  <a:lnTo>
                    <a:pt x="0" y="0"/>
                  </a:lnTo>
                  <a:close/>
                </a:path>
              </a:pathLst>
            </a:custGeom>
            <a:solidFill>
              <a:srgbClr val="CCCCCC"/>
            </a:solidFill>
          </p:spPr>
        </p:sp>
        <p:sp>
          <p:nvSpPr>
            <p:cNvPr name="Freeform 51" id="51"/>
            <p:cNvSpPr/>
            <p:nvPr/>
          </p:nvSpPr>
          <p:spPr>
            <a:xfrm flipH="false" flipV="false" rot="0">
              <a:off x="962660" y="276860"/>
              <a:ext cx="6055360" cy="3789680"/>
            </a:xfrm>
            <a:custGeom>
              <a:avLst/>
              <a:gdLst/>
              <a:ahLst/>
              <a:cxnLst/>
              <a:rect r="r" b="b" t="t" l="l"/>
              <a:pathLst>
                <a:path h="3789680" w="6055360">
                  <a:moveTo>
                    <a:pt x="0" y="0"/>
                  </a:moveTo>
                  <a:lnTo>
                    <a:pt x="6055360" y="0"/>
                  </a:lnTo>
                  <a:lnTo>
                    <a:pt x="6055360" y="3789680"/>
                  </a:lnTo>
                  <a:lnTo>
                    <a:pt x="0" y="3789680"/>
                  </a:lnTo>
                  <a:close/>
                </a:path>
              </a:pathLst>
            </a:custGeom>
            <a:blipFill>
              <a:blip r:embed="rId10"/>
              <a:stretch>
                <a:fillRect l="0" t="0" r="0" b="-126397"/>
              </a:stretch>
            </a:blipFill>
          </p:spPr>
        </p:sp>
      </p:grpSp>
      <p:sp>
        <p:nvSpPr>
          <p:cNvPr name="TextBox 52" id="52"/>
          <p:cNvSpPr txBox="true"/>
          <p:nvPr/>
        </p:nvSpPr>
        <p:spPr>
          <a:xfrm rot="0">
            <a:off x="699050" y="8312095"/>
            <a:ext cx="3757313" cy="904875"/>
          </a:xfrm>
          <a:prstGeom prst="rect">
            <a:avLst/>
          </a:prstGeom>
        </p:spPr>
        <p:txBody>
          <a:bodyPr anchor="t" rtlCol="false" tIns="0" lIns="0" bIns="0" rIns="0">
            <a:spAutoFit/>
          </a:bodyPr>
          <a:lstStyle/>
          <a:p>
            <a:pPr algn="ctr">
              <a:lnSpc>
                <a:spcPts val="3450"/>
              </a:lnSpc>
            </a:pPr>
            <a:r>
              <a:rPr lang="en-US" b="true" sz="3000">
                <a:solidFill>
                  <a:srgbClr val="FFFFFF"/>
                </a:solidFill>
                <a:latin typeface="Poppins Bold"/>
                <a:ea typeface="Poppins Bold"/>
                <a:cs typeface="Poppins Bold"/>
                <a:sym typeface="Poppins Bold"/>
              </a:rPr>
              <a:t>WEBSITE UTAMA</a:t>
            </a:r>
          </a:p>
          <a:p>
            <a:pPr algn="ctr">
              <a:lnSpc>
                <a:spcPts val="3450"/>
              </a:lnSpc>
            </a:pPr>
            <a:r>
              <a:rPr lang="en-US" b="true" sz="3000">
                <a:solidFill>
                  <a:srgbClr val="FFFFFF"/>
                </a:solidFill>
                <a:latin typeface="Poppins Bold"/>
                <a:ea typeface="Poppins Bold"/>
                <a:cs typeface="Poppins Bold"/>
                <a:sym typeface="Poppins Bold"/>
              </a:rPr>
              <a:t>DINAS KESEHATAN</a:t>
            </a:r>
          </a:p>
        </p:txBody>
      </p:sp>
      <p:sp>
        <p:nvSpPr>
          <p:cNvPr name="TextBox 53" id="53"/>
          <p:cNvSpPr txBox="true"/>
          <p:nvPr/>
        </p:nvSpPr>
        <p:spPr>
          <a:xfrm rot="0">
            <a:off x="13998462" y="8188104"/>
            <a:ext cx="3946812" cy="904875"/>
          </a:xfrm>
          <a:prstGeom prst="rect">
            <a:avLst/>
          </a:prstGeom>
        </p:spPr>
        <p:txBody>
          <a:bodyPr anchor="t" rtlCol="false" tIns="0" lIns="0" bIns="0" rIns="0">
            <a:spAutoFit/>
          </a:bodyPr>
          <a:lstStyle/>
          <a:p>
            <a:pPr algn="ctr">
              <a:lnSpc>
                <a:spcPts val="3450"/>
              </a:lnSpc>
            </a:pPr>
            <a:r>
              <a:rPr lang="en-US" b="true" sz="3000">
                <a:solidFill>
                  <a:srgbClr val="FFFFFF"/>
                </a:solidFill>
                <a:latin typeface="Poppins Bold"/>
                <a:ea typeface="Poppins Bold"/>
                <a:cs typeface="Poppins Bold"/>
                <a:sym typeface="Poppins Bold"/>
              </a:rPr>
              <a:t>WEBSITE PPID</a:t>
            </a:r>
          </a:p>
          <a:p>
            <a:pPr algn="ctr">
              <a:lnSpc>
                <a:spcPts val="3450"/>
              </a:lnSpc>
            </a:pPr>
            <a:r>
              <a:rPr lang="en-US" b="true" sz="3000">
                <a:solidFill>
                  <a:srgbClr val="FFFFFF"/>
                </a:solidFill>
                <a:latin typeface="Poppins Bold"/>
                <a:ea typeface="Poppins Bold"/>
                <a:cs typeface="Poppins Bold"/>
                <a:sym typeface="Poppins Bold"/>
              </a:rPr>
              <a:t>DINAS KESEHATAN</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TextBox 2" id="2"/>
          <p:cNvSpPr txBox="true"/>
          <p:nvPr/>
        </p:nvSpPr>
        <p:spPr>
          <a:xfrm rot="0">
            <a:off x="1912664" y="161433"/>
            <a:ext cx="14825912" cy="1342786"/>
          </a:xfrm>
          <a:prstGeom prst="rect">
            <a:avLst/>
          </a:prstGeom>
        </p:spPr>
        <p:txBody>
          <a:bodyPr anchor="t" rtlCol="false" tIns="0" lIns="0" bIns="0" rIns="0">
            <a:spAutoFit/>
          </a:bodyPr>
          <a:lstStyle/>
          <a:p>
            <a:pPr algn="ctr">
              <a:lnSpc>
                <a:spcPts val="9822"/>
              </a:lnSpc>
            </a:pPr>
            <a:r>
              <a:rPr lang="en-US" b="true" sz="8540">
                <a:solidFill>
                  <a:srgbClr val="21264D"/>
                </a:solidFill>
                <a:latin typeface="Poppins Bold"/>
                <a:ea typeface="Poppins Bold"/>
                <a:cs typeface="Poppins Bold"/>
                <a:sym typeface="Poppins Bold"/>
              </a:rPr>
              <a:t>SARANA DAN PRASARANA</a:t>
            </a:r>
          </a:p>
        </p:txBody>
      </p:sp>
      <p:grpSp>
        <p:nvGrpSpPr>
          <p:cNvPr name="Group 3" id="3"/>
          <p:cNvGrpSpPr/>
          <p:nvPr/>
        </p:nvGrpSpPr>
        <p:grpSpPr>
          <a:xfrm rot="0">
            <a:off x="1706812" y="3138664"/>
            <a:ext cx="15380464" cy="6397081"/>
            <a:chOff x="0" y="0"/>
            <a:chExt cx="2545743" cy="1058832"/>
          </a:xfrm>
        </p:grpSpPr>
        <p:sp>
          <p:nvSpPr>
            <p:cNvPr name="Freeform 4" id="4"/>
            <p:cNvSpPr/>
            <p:nvPr/>
          </p:nvSpPr>
          <p:spPr>
            <a:xfrm flipH="false" flipV="false" rot="0">
              <a:off x="0" y="0"/>
              <a:ext cx="2545743" cy="1058832"/>
            </a:xfrm>
            <a:custGeom>
              <a:avLst/>
              <a:gdLst/>
              <a:ahLst/>
              <a:cxnLst/>
              <a:rect r="r" b="b" t="t" l="l"/>
              <a:pathLst>
                <a:path h="1058832" w="2545743">
                  <a:moveTo>
                    <a:pt x="0" y="0"/>
                  </a:moveTo>
                  <a:lnTo>
                    <a:pt x="2545743" y="0"/>
                  </a:lnTo>
                  <a:lnTo>
                    <a:pt x="2545743" y="1058832"/>
                  </a:lnTo>
                  <a:lnTo>
                    <a:pt x="0" y="1058832"/>
                  </a:lnTo>
                  <a:close/>
                </a:path>
              </a:pathLst>
            </a:custGeom>
            <a:solidFill>
              <a:srgbClr val="FFBB01"/>
            </a:solidFill>
          </p:spPr>
        </p:sp>
        <p:sp>
          <p:nvSpPr>
            <p:cNvPr name="TextBox 5" id="5"/>
            <p:cNvSpPr txBox="true"/>
            <p:nvPr/>
          </p:nvSpPr>
          <p:spPr>
            <a:xfrm>
              <a:off x="0" y="-38100"/>
              <a:ext cx="2545743" cy="1096932"/>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265271" y="1486166"/>
            <a:ext cx="16487185" cy="7276568"/>
            <a:chOff x="0" y="0"/>
            <a:chExt cx="2728925" cy="1204403"/>
          </a:xfrm>
        </p:grpSpPr>
        <p:sp>
          <p:nvSpPr>
            <p:cNvPr name="Freeform 7" id="7"/>
            <p:cNvSpPr/>
            <p:nvPr/>
          </p:nvSpPr>
          <p:spPr>
            <a:xfrm flipH="false" flipV="false" rot="0">
              <a:off x="0" y="0"/>
              <a:ext cx="2728925" cy="1204403"/>
            </a:xfrm>
            <a:custGeom>
              <a:avLst/>
              <a:gdLst/>
              <a:ahLst/>
              <a:cxnLst/>
              <a:rect r="r" b="b" t="t" l="l"/>
              <a:pathLst>
                <a:path h="1204403" w="2728925">
                  <a:moveTo>
                    <a:pt x="0" y="0"/>
                  </a:moveTo>
                  <a:lnTo>
                    <a:pt x="2728925" y="0"/>
                  </a:lnTo>
                  <a:lnTo>
                    <a:pt x="2728925" y="1204403"/>
                  </a:lnTo>
                  <a:lnTo>
                    <a:pt x="0" y="1204403"/>
                  </a:lnTo>
                  <a:close/>
                </a:path>
              </a:pathLst>
            </a:custGeom>
            <a:solidFill>
              <a:srgbClr val="21264D"/>
            </a:solidFill>
          </p:spPr>
        </p:sp>
        <p:sp>
          <p:nvSpPr>
            <p:cNvPr name="TextBox 8" id="8"/>
            <p:cNvSpPr txBox="true"/>
            <p:nvPr/>
          </p:nvSpPr>
          <p:spPr>
            <a:xfrm>
              <a:off x="0" y="-38100"/>
              <a:ext cx="2728925" cy="1242503"/>
            </a:xfrm>
            <a:prstGeom prst="rect">
              <a:avLst/>
            </a:prstGeom>
          </p:spPr>
          <p:txBody>
            <a:bodyPr anchor="ctr" rtlCol="false" tIns="50800" lIns="50800" bIns="50800" rIns="50800"/>
            <a:lstStyle/>
            <a:p>
              <a:pPr algn="ctr">
                <a:lnSpc>
                  <a:spcPts val="2659"/>
                </a:lnSpc>
              </a:pPr>
            </a:p>
          </p:txBody>
        </p:sp>
      </p:grpSp>
      <p:sp>
        <p:nvSpPr>
          <p:cNvPr name="TextBox 9" id="9"/>
          <p:cNvSpPr txBox="true"/>
          <p:nvPr/>
        </p:nvSpPr>
        <p:spPr>
          <a:xfrm rot="0">
            <a:off x="1706812" y="1621457"/>
            <a:ext cx="15802840" cy="496570"/>
          </a:xfrm>
          <a:prstGeom prst="rect">
            <a:avLst/>
          </a:prstGeom>
        </p:spPr>
        <p:txBody>
          <a:bodyPr anchor="t" rtlCol="false" tIns="0" lIns="0" bIns="0" rIns="0">
            <a:spAutoFit/>
          </a:bodyPr>
          <a:lstStyle/>
          <a:p>
            <a:pPr algn="l">
              <a:lnSpc>
                <a:spcPts val="3680"/>
              </a:lnSpc>
            </a:pPr>
            <a:r>
              <a:rPr lang="en-US" sz="3200" b="true">
                <a:solidFill>
                  <a:srgbClr val="FFFFFF"/>
                </a:solidFill>
                <a:latin typeface="Poppins Bold"/>
                <a:ea typeface="Poppins Bold"/>
                <a:cs typeface="Poppins Bold"/>
                <a:sym typeface="Poppins Bold"/>
              </a:rPr>
              <a:t>SARANA DAN PRASARANA DINAS KESEHATAN PROVINSI KALIMANTAN TENGAH</a:t>
            </a:r>
          </a:p>
        </p:txBody>
      </p:sp>
      <p:grpSp>
        <p:nvGrpSpPr>
          <p:cNvPr name="Group 10" id="10"/>
          <p:cNvGrpSpPr/>
          <p:nvPr/>
        </p:nvGrpSpPr>
        <p:grpSpPr>
          <a:xfrm rot="2700000">
            <a:off x="-1040870" y="9276495"/>
            <a:ext cx="3981912" cy="3981912"/>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4F4F4"/>
            </a:solidFill>
          </p:spPr>
        </p:sp>
        <p:sp>
          <p:nvSpPr>
            <p:cNvPr name="TextBox 12" id="12"/>
            <p:cNvSpPr txBox="true"/>
            <p:nvPr/>
          </p:nvSpPr>
          <p:spPr>
            <a:xfrm>
              <a:off x="0" y="-38100"/>
              <a:ext cx="812800" cy="850900"/>
            </a:xfrm>
            <a:prstGeom prst="rect">
              <a:avLst/>
            </a:prstGeom>
          </p:spPr>
          <p:txBody>
            <a:bodyPr anchor="ctr" rtlCol="false" tIns="42118" lIns="42118" bIns="42118" rIns="42118"/>
            <a:lstStyle/>
            <a:p>
              <a:pPr algn="ctr">
                <a:lnSpc>
                  <a:spcPts val="2659"/>
                </a:lnSpc>
                <a:spcBef>
                  <a:spcPct val="0"/>
                </a:spcBef>
              </a:pPr>
            </a:p>
          </p:txBody>
        </p:sp>
      </p:grpSp>
      <p:grpSp>
        <p:nvGrpSpPr>
          <p:cNvPr name="Group 13" id="13"/>
          <p:cNvGrpSpPr/>
          <p:nvPr/>
        </p:nvGrpSpPr>
        <p:grpSpPr>
          <a:xfrm rot="2700000">
            <a:off x="357538" y="9891503"/>
            <a:ext cx="3981912" cy="3981912"/>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555555"/>
            </a:solidFill>
          </p:spPr>
        </p:sp>
        <p:sp>
          <p:nvSpPr>
            <p:cNvPr name="TextBox 15" id="15"/>
            <p:cNvSpPr txBox="true"/>
            <p:nvPr/>
          </p:nvSpPr>
          <p:spPr>
            <a:xfrm>
              <a:off x="0" y="-38100"/>
              <a:ext cx="812800" cy="850900"/>
            </a:xfrm>
            <a:prstGeom prst="rect">
              <a:avLst/>
            </a:prstGeom>
          </p:spPr>
          <p:txBody>
            <a:bodyPr anchor="ctr" rtlCol="false" tIns="42118" lIns="42118" bIns="42118" rIns="42118"/>
            <a:lstStyle/>
            <a:p>
              <a:pPr algn="ctr">
                <a:lnSpc>
                  <a:spcPts val="2659"/>
                </a:lnSpc>
                <a:spcBef>
                  <a:spcPct val="0"/>
                </a:spcBef>
              </a:pPr>
            </a:p>
          </p:txBody>
        </p:sp>
      </p:grpSp>
      <p:grpSp>
        <p:nvGrpSpPr>
          <p:cNvPr name="Group 16" id="16"/>
          <p:cNvGrpSpPr/>
          <p:nvPr/>
        </p:nvGrpSpPr>
        <p:grpSpPr>
          <a:xfrm rot="2700000">
            <a:off x="-1026180" y="9891503"/>
            <a:ext cx="3981912" cy="3981912"/>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8" id="18"/>
            <p:cNvSpPr txBox="true"/>
            <p:nvPr/>
          </p:nvSpPr>
          <p:spPr>
            <a:xfrm>
              <a:off x="0" y="-38100"/>
              <a:ext cx="812800" cy="850900"/>
            </a:xfrm>
            <a:prstGeom prst="rect">
              <a:avLst/>
            </a:prstGeom>
          </p:spPr>
          <p:txBody>
            <a:bodyPr anchor="ctr" rtlCol="false" tIns="42118" lIns="42118" bIns="42118" rIns="42118"/>
            <a:lstStyle/>
            <a:p>
              <a:pPr algn="ctr">
                <a:lnSpc>
                  <a:spcPts val="2659"/>
                </a:lnSpc>
                <a:spcBef>
                  <a:spcPct val="0"/>
                </a:spcBef>
              </a:pPr>
            </a:p>
          </p:txBody>
        </p:sp>
      </p:grpSp>
      <p:grpSp>
        <p:nvGrpSpPr>
          <p:cNvPr name="Group 19" id="19"/>
          <p:cNvGrpSpPr/>
          <p:nvPr/>
        </p:nvGrpSpPr>
        <p:grpSpPr>
          <a:xfrm rot="2700000">
            <a:off x="-1026180" y="10389002"/>
            <a:ext cx="3981912" cy="3981912"/>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21" id="21"/>
            <p:cNvSpPr txBox="true"/>
            <p:nvPr/>
          </p:nvSpPr>
          <p:spPr>
            <a:xfrm>
              <a:off x="0" y="-38100"/>
              <a:ext cx="812800" cy="850900"/>
            </a:xfrm>
            <a:prstGeom prst="rect">
              <a:avLst/>
            </a:prstGeom>
          </p:spPr>
          <p:txBody>
            <a:bodyPr anchor="ctr" rtlCol="false" tIns="42118" lIns="42118" bIns="42118" rIns="42118"/>
            <a:lstStyle/>
            <a:p>
              <a:pPr algn="ctr">
                <a:lnSpc>
                  <a:spcPts val="2659"/>
                </a:lnSpc>
                <a:spcBef>
                  <a:spcPct val="0"/>
                </a:spcBef>
              </a:pPr>
            </a:p>
          </p:txBody>
        </p:sp>
      </p:grpSp>
      <p:grpSp>
        <p:nvGrpSpPr>
          <p:cNvPr name="Group 22" id="22"/>
          <p:cNvGrpSpPr/>
          <p:nvPr/>
        </p:nvGrpSpPr>
        <p:grpSpPr>
          <a:xfrm rot="2700000">
            <a:off x="357538" y="10439991"/>
            <a:ext cx="3981912" cy="3981912"/>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555555"/>
            </a:solidFill>
            <a:ln w="28575" cap="sq">
              <a:solidFill>
                <a:srgbClr val="FFFFFF"/>
              </a:solidFill>
              <a:prstDash val="solid"/>
              <a:miter/>
            </a:ln>
          </p:spPr>
        </p:sp>
        <p:sp>
          <p:nvSpPr>
            <p:cNvPr name="TextBox 24" id="24"/>
            <p:cNvSpPr txBox="true"/>
            <p:nvPr/>
          </p:nvSpPr>
          <p:spPr>
            <a:xfrm>
              <a:off x="0" y="-38100"/>
              <a:ext cx="812800" cy="850900"/>
            </a:xfrm>
            <a:prstGeom prst="rect">
              <a:avLst/>
            </a:prstGeom>
          </p:spPr>
          <p:txBody>
            <a:bodyPr anchor="ctr" rtlCol="false" tIns="42118" lIns="42118" bIns="42118" rIns="42118"/>
            <a:lstStyle/>
            <a:p>
              <a:pPr algn="ctr">
                <a:lnSpc>
                  <a:spcPts val="2659"/>
                </a:lnSpc>
                <a:spcBef>
                  <a:spcPct val="0"/>
                </a:spcBef>
              </a:pPr>
            </a:p>
          </p:txBody>
        </p:sp>
      </p:grpSp>
      <p:sp>
        <p:nvSpPr>
          <p:cNvPr name="Freeform 25" id="25"/>
          <p:cNvSpPr/>
          <p:nvPr/>
        </p:nvSpPr>
        <p:spPr>
          <a:xfrm flipH="false" flipV="false" rot="0">
            <a:off x="-3045964"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26" id="26"/>
          <p:cNvSpPr txBox="true"/>
          <p:nvPr/>
        </p:nvSpPr>
        <p:spPr>
          <a:xfrm rot="0">
            <a:off x="1751360" y="2269731"/>
            <a:ext cx="15188465" cy="967740"/>
          </a:xfrm>
          <a:prstGeom prst="rect">
            <a:avLst/>
          </a:prstGeom>
        </p:spPr>
        <p:txBody>
          <a:bodyPr anchor="t" rtlCol="false" tIns="0" lIns="0" bIns="0" rIns="0">
            <a:spAutoFit/>
          </a:bodyPr>
          <a:lstStyle/>
          <a:p>
            <a:pPr algn="l">
              <a:lnSpc>
                <a:spcPts val="3780"/>
              </a:lnSpc>
            </a:pPr>
            <a:r>
              <a:rPr lang="en-US" sz="3000">
                <a:solidFill>
                  <a:srgbClr val="FFFFFF"/>
                </a:solidFill>
                <a:latin typeface="Poppins"/>
                <a:ea typeface="Poppins"/>
                <a:cs typeface="Poppins"/>
                <a:sym typeface="Poppins"/>
              </a:rPr>
              <a:t>Dalam Mendukung Peliputan dan Penyampaian Informasi Kesehatan untuk Masyarakat, mempunyai alat media sebagai berikut :</a:t>
            </a:r>
          </a:p>
        </p:txBody>
      </p:sp>
      <p:sp>
        <p:nvSpPr>
          <p:cNvPr name="TextBox 27" id="27"/>
          <p:cNvSpPr txBox="true"/>
          <p:nvPr/>
        </p:nvSpPr>
        <p:spPr>
          <a:xfrm rot="0">
            <a:off x="1775521" y="3350636"/>
            <a:ext cx="15311755" cy="5342256"/>
          </a:xfrm>
          <a:prstGeom prst="rect">
            <a:avLst/>
          </a:prstGeom>
        </p:spPr>
        <p:txBody>
          <a:bodyPr anchor="t" rtlCol="false" tIns="0" lIns="0" bIns="0" rIns="0">
            <a:spAutoFit/>
          </a:bodyPr>
          <a:lstStyle/>
          <a:p>
            <a:pPr algn="l">
              <a:lnSpc>
                <a:spcPts val="3849"/>
              </a:lnSpc>
            </a:pPr>
            <a:r>
              <a:rPr lang="en-US" sz="2199" b="true">
                <a:solidFill>
                  <a:srgbClr val="FFFFFF"/>
                </a:solidFill>
                <a:latin typeface="Codec Pro Bold"/>
                <a:ea typeface="Codec Pro Bold"/>
                <a:cs typeface="Codec Pro Bold"/>
                <a:sym typeface="Codec Pro Bold"/>
              </a:rPr>
              <a:t>1. Kamera Nikon Mirrorles+DSLR = 2 Unit                                                    11. Server = 1 Paket</a:t>
            </a:r>
          </a:p>
          <a:p>
            <a:pPr algn="l">
              <a:lnSpc>
                <a:spcPts val="3849"/>
              </a:lnSpc>
            </a:pPr>
            <a:r>
              <a:rPr lang="en-US" sz="2199" b="true">
                <a:solidFill>
                  <a:srgbClr val="FFFFFF"/>
                </a:solidFill>
                <a:latin typeface="Codec Pro Bold"/>
                <a:ea typeface="Codec Pro Bold"/>
                <a:cs typeface="Codec Pro Bold"/>
                <a:sym typeface="Codec Pro Bold"/>
              </a:rPr>
              <a:t>2. Kamera Canon EOS Kiss X50 Lensa Kit = 1 Unit                                   12. TV LED 100 Inch = 1 Unit</a:t>
            </a:r>
          </a:p>
          <a:p>
            <a:pPr algn="l">
              <a:lnSpc>
                <a:spcPts val="3849"/>
              </a:lnSpc>
            </a:pPr>
            <a:r>
              <a:rPr lang="en-US" sz="2199" b="true">
                <a:solidFill>
                  <a:srgbClr val="FFFFFF"/>
                </a:solidFill>
                <a:latin typeface="Codec Pro Bold"/>
                <a:ea typeface="Codec Pro Bold"/>
                <a:cs typeface="Codec Pro Bold"/>
                <a:sym typeface="Codec Pro Bold"/>
              </a:rPr>
              <a:t>3. LCD Proyektor Panasonic VX 501 XGA = 2 Unit                                     13. Kamera Teleconference = 3 Unit</a:t>
            </a:r>
          </a:p>
          <a:p>
            <a:pPr algn="l">
              <a:lnSpc>
                <a:spcPts val="3849"/>
              </a:lnSpc>
            </a:pPr>
            <a:r>
              <a:rPr lang="en-US" sz="2199" b="true">
                <a:solidFill>
                  <a:srgbClr val="FFFFFF"/>
                </a:solidFill>
                <a:latin typeface="Codec Pro Bold"/>
                <a:ea typeface="Codec Pro Bold"/>
                <a:cs typeface="Codec Pro Bold"/>
                <a:sym typeface="Codec Pro Bold"/>
              </a:rPr>
              <a:t>4. Display Video Small = 2 Unit dan Large = 1 Unit                                   14. Smart Phone = 2 Unit</a:t>
            </a:r>
          </a:p>
          <a:p>
            <a:pPr algn="l">
              <a:lnSpc>
                <a:spcPts val="3849"/>
              </a:lnSpc>
            </a:pPr>
            <a:r>
              <a:rPr lang="en-US" sz="2199" b="true">
                <a:solidFill>
                  <a:srgbClr val="FFFFFF"/>
                </a:solidFill>
                <a:latin typeface="Codec Pro Bold"/>
                <a:ea typeface="Codec Pro Bold"/>
                <a:cs typeface="Codec Pro Bold"/>
                <a:sym typeface="Codec Pro Bold"/>
              </a:rPr>
              <a:t>5. Layanan Internet Indihome, Fibernet dan dari Diskominfo             15. Mebeuler + Kursi Tamu = 1 paket</a:t>
            </a:r>
          </a:p>
          <a:p>
            <a:pPr algn="l">
              <a:lnSpc>
                <a:spcPts val="3849"/>
              </a:lnSpc>
            </a:pPr>
            <a:r>
              <a:rPr lang="en-US" sz="2199" b="true">
                <a:solidFill>
                  <a:srgbClr val="FFFFFF"/>
                </a:solidFill>
                <a:latin typeface="Codec Pro Bold"/>
                <a:ea typeface="Codec Pro Bold"/>
                <a:cs typeface="Codec Pro Bold"/>
                <a:sym typeface="Codec Pro Bold"/>
              </a:rPr>
              <a:t>     dengan Kecepatan 100Mb                                                                         16. Printer Color = 2 Unit</a:t>
            </a:r>
          </a:p>
          <a:p>
            <a:pPr algn="l">
              <a:lnSpc>
                <a:spcPts val="3849"/>
              </a:lnSpc>
            </a:pPr>
            <a:r>
              <a:rPr lang="en-US" sz="2199" b="true">
                <a:solidFill>
                  <a:srgbClr val="FFFFFF"/>
                </a:solidFill>
                <a:latin typeface="Codec Pro Bold"/>
                <a:ea typeface="Codec Pro Bold"/>
                <a:cs typeface="Codec Pro Bold"/>
                <a:sym typeface="Codec Pro Bold"/>
              </a:rPr>
              <a:t>6. Televisi LED 32 Inch=10 unit , 55 inchi = 1 Unit                                        17. Handy Talky = 8 Unit</a:t>
            </a:r>
          </a:p>
          <a:p>
            <a:pPr algn="l">
              <a:lnSpc>
                <a:spcPts val="3849"/>
              </a:lnSpc>
            </a:pPr>
            <a:r>
              <a:rPr lang="en-US" sz="2199" b="true">
                <a:solidFill>
                  <a:srgbClr val="FFFFFF"/>
                </a:solidFill>
                <a:latin typeface="Codec Pro Bold"/>
                <a:ea typeface="Codec Pro Bold"/>
                <a:cs typeface="Codec Pro Bold"/>
                <a:sym typeface="Codec Pro Bold"/>
              </a:rPr>
              <a:t>7. Kamera Drone DJI Phantom 4 = 1 Unit                                                     18. 7 Paket Sarana Penunjang Teleconference</a:t>
            </a:r>
          </a:p>
          <a:p>
            <a:pPr algn="l">
              <a:lnSpc>
                <a:spcPts val="3849"/>
              </a:lnSpc>
            </a:pPr>
            <a:r>
              <a:rPr lang="en-US" sz="2199" b="true">
                <a:solidFill>
                  <a:srgbClr val="FFFFFF"/>
                </a:solidFill>
                <a:latin typeface="Codec Pro Bold"/>
                <a:ea typeface="Codec Pro Bold"/>
                <a:cs typeface="Codec Pro Bold"/>
                <a:sym typeface="Codec Pro Bold"/>
              </a:rPr>
              <a:t>8. PC All In One = 3 Unit                                                                                     19. Kamera Handycam Panasonic = 1 Unit</a:t>
            </a:r>
          </a:p>
          <a:p>
            <a:pPr algn="l">
              <a:lnSpc>
                <a:spcPts val="3849"/>
              </a:lnSpc>
            </a:pPr>
            <a:r>
              <a:rPr lang="en-US" sz="2199" b="true">
                <a:solidFill>
                  <a:srgbClr val="FFFFFF"/>
                </a:solidFill>
                <a:latin typeface="Codec Pro Bold"/>
                <a:ea typeface="Codec Pro Bold"/>
                <a:cs typeface="Codec Pro Bold"/>
                <a:sym typeface="Codec Pro Bold"/>
              </a:rPr>
              <a:t>9. Telphone Fax = 1 Unit</a:t>
            </a:r>
          </a:p>
          <a:p>
            <a:pPr algn="l">
              <a:lnSpc>
                <a:spcPts val="3849"/>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TextBox 2" id="2"/>
          <p:cNvSpPr txBox="true"/>
          <p:nvPr/>
        </p:nvSpPr>
        <p:spPr>
          <a:xfrm rot="0">
            <a:off x="1912664" y="161433"/>
            <a:ext cx="14825912" cy="1342786"/>
          </a:xfrm>
          <a:prstGeom prst="rect">
            <a:avLst/>
          </a:prstGeom>
        </p:spPr>
        <p:txBody>
          <a:bodyPr anchor="t" rtlCol="false" tIns="0" lIns="0" bIns="0" rIns="0">
            <a:spAutoFit/>
          </a:bodyPr>
          <a:lstStyle/>
          <a:p>
            <a:pPr algn="ctr">
              <a:lnSpc>
                <a:spcPts val="9822"/>
              </a:lnSpc>
            </a:pPr>
            <a:r>
              <a:rPr lang="en-US" b="true" sz="8540">
                <a:solidFill>
                  <a:srgbClr val="21264D"/>
                </a:solidFill>
                <a:latin typeface="Poppins Bold"/>
                <a:ea typeface="Poppins Bold"/>
                <a:cs typeface="Poppins Bold"/>
                <a:sym typeface="Poppins Bold"/>
              </a:rPr>
              <a:t>SARANA DAN PRASARANA</a:t>
            </a:r>
          </a:p>
        </p:txBody>
      </p:sp>
      <p:grpSp>
        <p:nvGrpSpPr>
          <p:cNvPr name="Group 3" id="3"/>
          <p:cNvGrpSpPr/>
          <p:nvPr/>
        </p:nvGrpSpPr>
        <p:grpSpPr>
          <a:xfrm rot="-1667754">
            <a:off x="8758505" y="6795686"/>
            <a:ext cx="11096037" cy="2194762"/>
            <a:chOff x="0" y="0"/>
            <a:chExt cx="1836593" cy="363273"/>
          </a:xfrm>
        </p:grpSpPr>
        <p:sp>
          <p:nvSpPr>
            <p:cNvPr name="Freeform 4" id="4"/>
            <p:cNvSpPr/>
            <p:nvPr/>
          </p:nvSpPr>
          <p:spPr>
            <a:xfrm flipH="false" flipV="false" rot="0">
              <a:off x="0" y="0"/>
              <a:ext cx="1836593" cy="363272"/>
            </a:xfrm>
            <a:custGeom>
              <a:avLst/>
              <a:gdLst/>
              <a:ahLst/>
              <a:cxnLst/>
              <a:rect r="r" b="b" t="t" l="l"/>
              <a:pathLst>
                <a:path h="363272" w="1836593">
                  <a:moveTo>
                    <a:pt x="0" y="0"/>
                  </a:moveTo>
                  <a:lnTo>
                    <a:pt x="1836593" y="0"/>
                  </a:lnTo>
                  <a:lnTo>
                    <a:pt x="1836593" y="363272"/>
                  </a:lnTo>
                  <a:lnTo>
                    <a:pt x="0" y="363272"/>
                  </a:lnTo>
                  <a:close/>
                </a:path>
              </a:pathLst>
            </a:custGeom>
            <a:solidFill>
              <a:srgbClr val="FFBB01"/>
            </a:solidFill>
          </p:spPr>
        </p:sp>
        <p:sp>
          <p:nvSpPr>
            <p:cNvPr name="TextBox 5" id="5"/>
            <p:cNvSpPr txBox="true"/>
            <p:nvPr/>
          </p:nvSpPr>
          <p:spPr>
            <a:xfrm>
              <a:off x="0" y="-38100"/>
              <a:ext cx="1836593" cy="401373"/>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1577370">
            <a:off x="-1322183" y="7096232"/>
            <a:ext cx="11096037" cy="2194762"/>
            <a:chOff x="0" y="0"/>
            <a:chExt cx="1836593" cy="363273"/>
          </a:xfrm>
        </p:grpSpPr>
        <p:sp>
          <p:nvSpPr>
            <p:cNvPr name="Freeform 7" id="7"/>
            <p:cNvSpPr/>
            <p:nvPr/>
          </p:nvSpPr>
          <p:spPr>
            <a:xfrm flipH="false" flipV="false" rot="0">
              <a:off x="0" y="0"/>
              <a:ext cx="1836593" cy="363272"/>
            </a:xfrm>
            <a:custGeom>
              <a:avLst/>
              <a:gdLst/>
              <a:ahLst/>
              <a:cxnLst/>
              <a:rect r="r" b="b" t="t" l="l"/>
              <a:pathLst>
                <a:path h="363272" w="1836593">
                  <a:moveTo>
                    <a:pt x="0" y="0"/>
                  </a:moveTo>
                  <a:lnTo>
                    <a:pt x="1836593" y="0"/>
                  </a:lnTo>
                  <a:lnTo>
                    <a:pt x="1836593" y="363272"/>
                  </a:lnTo>
                  <a:lnTo>
                    <a:pt x="0" y="363272"/>
                  </a:lnTo>
                  <a:close/>
                </a:path>
              </a:pathLst>
            </a:custGeom>
            <a:solidFill>
              <a:srgbClr val="FFBB01"/>
            </a:solidFill>
          </p:spPr>
        </p:sp>
        <p:sp>
          <p:nvSpPr>
            <p:cNvPr name="TextBox 8" id="8"/>
            <p:cNvSpPr txBox="true"/>
            <p:nvPr/>
          </p:nvSpPr>
          <p:spPr>
            <a:xfrm>
              <a:off x="0" y="-38100"/>
              <a:ext cx="1836593" cy="401373"/>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1265271" y="1486166"/>
            <a:ext cx="16487185" cy="8480741"/>
            <a:chOff x="0" y="0"/>
            <a:chExt cx="2728925" cy="1403715"/>
          </a:xfrm>
        </p:grpSpPr>
        <p:sp>
          <p:nvSpPr>
            <p:cNvPr name="Freeform 10" id="10"/>
            <p:cNvSpPr/>
            <p:nvPr/>
          </p:nvSpPr>
          <p:spPr>
            <a:xfrm flipH="false" flipV="false" rot="0">
              <a:off x="0" y="0"/>
              <a:ext cx="2728925" cy="1403715"/>
            </a:xfrm>
            <a:custGeom>
              <a:avLst/>
              <a:gdLst/>
              <a:ahLst/>
              <a:cxnLst/>
              <a:rect r="r" b="b" t="t" l="l"/>
              <a:pathLst>
                <a:path h="1403715" w="2728925">
                  <a:moveTo>
                    <a:pt x="0" y="0"/>
                  </a:moveTo>
                  <a:lnTo>
                    <a:pt x="2728925" y="0"/>
                  </a:lnTo>
                  <a:lnTo>
                    <a:pt x="2728925" y="1403715"/>
                  </a:lnTo>
                  <a:lnTo>
                    <a:pt x="0" y="1403715"/>
                  </a:lnTo>
                  <a:close/>
                </a:path>
              </a:pathLst>
            </a:custGeom>
            <a:solidFill>
              <a:srgbClr val="21264D"/>
            </a:solidFill>
          </p:spPr>
        </p:sp>
        <p:sp>
          <p:nvSpPr>
            <p:cNvPr name="TextBox 11" id="11"/>
            <p:cNvSpPr txBox="true"/>
            <p:nvPr/>
          </p:nvSpPr>
          <p:spPr>
            <a:xfrm>
              <a:off x="0" y="-38100"/>
              <a:ext cx="2728925" cy="1441815"/>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2700000">
            <a:off x="-1026180" y="10389002"/>
            <a:ext cx="3981912" cy="3981912"/>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4" id="14"/>
            <p:cNvSpPr txBox="true"/>
            <p:nvPr/>
          </p:nvSpPr>
          <p:spPr>
            <a:xfrm>
              <a:off x="0" y="-38100"/>
              <a:ext cx="812800" cy="850900"/>
            </a:xfrm>
            <a:prstGeom prst="rect">
              <a:avLst/>
            </a:prstGeom>
          </p:spPr>
          <p:txBody>
            <a:bodyPr anchor="ctr" rtlCol="false" tIns="42118" lIns="42118" bIns="42118" rIns="42118"/>
            <a:lstStyle/>
            <a:p>
              <a:pPr algn="ctr">
                <a:lnSpc>
                  <a:spcPts val="2659"/>
                </a:lnSpc>
                <a:spcBef>
                  <a:spcPct val="0"/>
                </a:spcBef>
              </a:pPr>
            </a:p>
          </p:txBody>
        </p:sp>
      </p:grpSp>
      <p:sp>
        <p:nvSpPr>
          <p:cNvPr name="Freeform 15" id="15"/>
          <p:cNvSpPr/>
          <p:nvPr/>
        </p:nvSpPr>
        <p:spPr>
          <a:xfrm flipH="false" flipV="false" rot="0">
            <a:off x="-3045964"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6" id="16"/>
          <p:cNvSpPr/>
          <p:nvPr/>
        </p:nvSpPr>
        <p:spPr>
          <a:xfrm flipH="false" flipV="false" rot="0">
            <a:off x="1421164" y="3071736"/>
            <a:ext cx="4769395" cy="5497808"/>
          </a:xfrm>
          <a:custGeom>
            <a:avLst/>
            <a:gdLst/>
            <a:ahLst/>
            <a:cxnLst/>
            <a:rect r="r" b="b" t="t" l="l"/>
            <a:pathLst>
              <a:path h="5497808" w="4769395">
                <a:moveTo>
                  <a:pt x="0" y="0"/>
                </a:moveTo>
                <a:lnTo>
                  <a:pt x="4769395" y="0"/>
                </a:lnTo>
                <a:lnTo>
                  <a:pt x="4769395" y="5497808"/>
                </a:lnTo>
                <a:lnTo>
                  <a:pt x="0" y="5497808"/>
                </a:lnTo>
                <a:lnTo>
                  <a:pt x="0" y="0"/>
                </a:lnTo>
                <a:close/>
              </a:path>
            </a:pathLst>
          </a:custGeom>
          <a:blipFill>
            <a:blip r:embed="rId4"/>
            <a:stretch>
              <a:fillRect l="-1377" t="-18855" r="-1377" b="0"/>
            </a:stretch>
          </a:blipFill>
        </p:spPr>
      </p:sp>
      <p:sp>
        <p:nvSpPr>
          <p:cNvPr name="Freeform 17" id="17"/>
          <p:cNvSpPr/>
          <p:nvPr/>
        </p:nvSpPr>
        <p:spPr>
          <a:xfrm flipH="false" flipV="false" rot="0">
            <a:off x="6261240" y="3071736"/>
            <a:ext cx="4782522" cy="2748716"/>
          </a:xfrm>
          <a:custGeom>
            <a:avLst/>
            <a:gdLst/>
            <a:ahLst/>
            <a:cxnLst/>
            <a:rect r="r" b="b" t="t" l="l"/>
            <a:pathLst>
              <a:path h="2748716" w="4782522">
                <a:moveTo>
                  <a:pt x="0" y="0"/>
                </a:moveTo>
                <a:lnTo>
                  <a:pt x="4782521" y="0"/>
                </a:lnTo>
                <a:lnTo>
                  <a:pt x="4782521" y="2748717"/>
                </a:lnTo>
                <a:lnTo>
                  <a:pt x="0" y="2748717"/>
                </a:lnTo>
                <a:lnTo>
                  <a:pt x="0" y="0"/>
                </a:lnTo>
                <a:close/>
              </a:path>
            </a:pathLst>
          </a:custGeom>
          <a:blipFill>
            <a:blip r:embed="rId5"/>
            <a:stretch>
              <a:fillRect l="-4110" t="-24334" r="-9249" b="-23915"/>
            </a:stretch>
          </a:blipFill>
        </p:spPr>
      </p:sp>
      <p:sp>
        <p:nvSpPr>
          <p:cNvPr name="Freeform 18" id="18"/>
          <p:cNvSpPr/>
          <p:nvPr/>
        </p:nvSpPr>
        <p:spPr>
          <a:xfrm flipH="false" flipV="false" rot="0">
            <a:off x="11223427" y="2992394"/>
            <a:ext cx="5418375" cy="2860130"/>
          </a:xfrm>
          <a:custGeom>
            <a:avLst/>
            <a:gdLst/>
            <a:ahLst/>
            <a:cxnLst/>
            <a:rect r="r" b="b" t="t" l="l"/>
            <a:pathLst>
              <a:path h="2860130" w="5418375">
                <a:moveTo>
                  <a:pt x="0" y="0"/>
                </a:moveTo>
                <a:lnTo>
                  <a:pt x="5418375" y="0"/>
                </a:lnTo>
                <a:lnTo>
                  <a:pt x="5418375" y="2860130"/>
                </a:lnTo>
                <a:lnTo>
                  <a:pt x="0" y="2860130"/>
                </a:lnTo>
                <a:lnTo>
                  <a:pt x="0" y="0"/>
                </a:lnTo>
                <a:close/>
              </a:path>
            </a:pathLst>
          </a:custGeom>
          <a:blipFill>
            <a:blip r:embed="rId6"/>
            <a:stretch>
              <a:fillRect l="-4294" t="-5322" r="-15633" b="-17333"/>
            </a:stretch>
          </a:blipFill>
        </p:spPr>
      </p:sp>
      <p:sp>
        <p:nvSpPr>
          <p:cNvPr name="Freeform 19" id="19"/>
          <p:cNvSpPr/>
          <p:nvPr/>
        </p:nvSpPr>
        <p:spPr>
          <a:xfrm flipH="false" flipV="false" rot="0">
            <a:off x="6711817" y="6759461"/>
            <a:ext cx="2070341" cy="2868304"/>
          </a:xfrm>
          <a:custGeom>
            <a:avLst/>
            <a:gdLst/>
            <a:ahLst/>
            <a:cxnLst/>
            <a:rect r="r" b="b" t="t" l="l"/>
            <a:pathLst>
              <a:path h="2868304" w="2070341">
                <a:moveTo>
                  <a:pt x="0" y="0"/>
                </a:moveTo>
                <a:lnTo>
                  <a:pt x="2070340" y="0"/>
                </a:lnTo>
                <a:lnTo>
                  <a:pt x="2070340" y="2868304"/>
                </a:lnTo>
                <a:lnTo>
                  <a:pt x="0" y="2868304"/>
                </a:lnTo>
                <a:lnTo>
                  <a:pt x="0" y="0"/>
                </a:lnTo>
                <a:close/>
              </a:path>
            </a:pathLst>
          </a:custGeom>
          <a:blipFill>
            <a:blip r:embed="rId7"/>
            <a:stretch>
              <a:fillRect l="-4883" t="-8460" r="-7813" b="0"/>
            </a:stretch>
          </a:blipFill>
        </p:spPr>
      </p:sp>
      <p:sp>
        <p:nvSpPr>
          <p:cNvPr name="Freeform 20" id="20"/>
          <p:cNvSpPr/>
          <p:nvPr/>
        </p:nvSpPr>
        <p:spPr>
          <a:xfrm flipH="false" flipV="false" rot="0">
            <a:off x="8998204" y="6777061"/>
            <a:ext cx="2045558" cy="2850704"/>
          </a:xfrm>
          <a:custGeom>
            <a:avLst/>
            <a:gdLst/>
            <a:ahLst/>
            <a:cxnLst/>
            <a:rect r="r" b="b" t="t" l="l"/>
            <a:pathLst>
              <a:path h="2850704" w="2045558">
                <a:moveTo>
                  <a:pt x="0" y="0"/>
                </a:moveTo>
                <a:lnTo>
                  <a:pt x="2045557" y="0"/>
                </a:lnTo>
                <a:lnTo>
                  <a:pt x="2045557" y="2850704"/>
                </a:lnTo>
                <a:lnTo>
                  <a:pt x="0" y="2850704"/>
                </a:lnTo>
                <a:lnTo>
                  <a:pt x="0" y="0"/>
                </a:lnTo>
                <a:close/>
              </a:path>
            </a:pathLst>
          </a:custGeom>
          <a:blipFill>
            <a:blip r:embed="rId8"/>
            <a:stretch>
              <a:fillRect l="-15138" t="-20217" r="-10512" b="0"/>
            </a:stretch>
          </a:blipFill>
        </p:spPr>
      </p:sp>
      <p:sp>
        <p:nvSpPr>
          <p:cNvPr name="Freeform 21" id="21"/>
          <p:cNvSpPr/>
          <p:nvPr/>
        </p:nvSpPr>
        <p:spPr>
          <a:xfrm flipH="false" flipV="false" rot="0">
            <a:off x="11262836" y="6777061"/>
            <a:ext cx="2046161" cy="2852113"/>
          </a:xfrm>
          <a:custGeom>
            <a:avLst/>
            <a:gdLst/>
            <a:ahLst/>
            <a:cxnLst/>
            <a:rect r="r" b="b" t="t" l="l"/>
            <a:pathLst>
              <a:path h="2852113" w="2046161">
                <a:moveTo>
                  <a:pt x="0" y="0"/>
                </a:moveTo>
                <a:lnTo>
                  <a:pt x="2046162" y="0"/>
                </a:lnTo>
                <a:lnTo>
                  <a:pt x="2046162" y="2852113"/>
                </a:lnTo>
                <a:lnTo>
                  <a:pt x="0" y="2852113"/>
                </a:lnTo>
                <a:lnTo>
                  <a:pt x="0" y="0"/>
                </a:lnTo>
                <a:close/>
              </a:path>
            </a:pathLst>
          </a:custGeom>
          <a:blipFill>
            <a:blip r:embed="rId9"/>
            <a:stretch>
              <a:fillRect l="-21105" t="-18094" r="-2353" b="0"/>
            </a:stretch>
          </a:blipFill>
        </p:spPr>
      </p:sp>
      <p:sp>
        <p:nvSpPr>
          <p:cNvPr name="TextBox 22" id="22"/>
          <p:cNvSpPr txBox="true"/>
          <p:nvPr/>
        </p:nvSpPr>
        <p:spPr>
          <a:xfrm rot="0">
            <a:off x="1731387" y="1793481"/>
            <a:ext cx="15188465" cy="466725"/>
          </a:xfrm>
          <a:prstGeom prst="rect">
            <a:avLst/>
          </a:prstGeom>
        </p:spPr>
        <p:txBody>
          <a:bodyPr anchor="t" rtlCol="false" tIns="0" lIns="0" bIns="0" rIns="0">
            <a:spAutoFit/>
          </a:bodyPr>
          <a:lstStyle/>
          <a:p>
            <a:pPr algn="l">
              <a:lnSpc>
                <a:spcPts val="3450"/>
              </a:lnSpc>
            </a:pPr>
            <a:r>
              <a:rPr lang="en-US" sz="3000" b="true">
                <a:solidFill>
                  <a:srgbClr val="FFFFFF"/>
                </a:solidFill>
                <a:latin typeface="Poppins Bold"/>
                <a:ea typeface="Poppins Bold"/>
                <a:cs typeface="Poppins Bold"/>
                <a:sym typeface="Poppins Bold"/>
              </a:rPr>
              <a:t>SARANA DAN PRASARANA DINAS KESEHATAN PROVINSI KALIMANTAN TENGAH</a:t>
            </a:r>
          </a:p>
        </p:txBody>
      </p:sp>
      <p:sp>
        <p:nvSpPr>
          <p:cNvPr name="TextBox 23" id="23"/>
          <p:cNvSpPr txBox="true"/>
          <p:nvPr/>
        </p:nvSpPr>
        <p:spPr>
          <a:xfrm rot="0">
            <a:off x="2070835" y="2212581"/>
            <a:ext cx="14146331" cy="592455"/>
          </a:xfrm>
          <a:prstGeom prst="rect">
            <a:avLst/>
          </a:prstGeom>
        </p:spPr>
        <p:txBody>
          <a:bodyPr anchor="t" rtlCol="false" tIns="0" lIns="0" bIns="0" rIns="0">
            <a:spAutoFit/>
          </a:bodyPr>
          <a:lstStyle/>
          <a:p>
            <a:pPr algn="l">
              <a:lnSpc>
                <a:spcPts val="4620"/>
              </a:lnSpc>
            </a:pPr>
            <a:r>
              <a:rPr lang="en-US" sz="3300">
                <a:solidFill>
                  <a:srgbClr val="FFFFFF"/>
                </a:solidFill>
                <a:latin typeface="Poppins"/>
                <a:ea typeface="Poppins"/>
                <a:cs typeface="Poppins"/>
                <a:sym typeface="Poppins"/>
              </a:rPr>
              <a:t>Tersedianya Meja Layanan Informasi, Ruangan PPID dan Lobby</a:t>
            </a:r>
          </a:p>
        </p:txBody>
      </p:sp>
      <p:sp>
        <p:nvSpPr>
          <p:cNvPr name="TextBox 24" id="24"/>
          <p:cNvSpPr txBox="true"/>
          <p:nvPr/>
        </p:nvSpPr>
        <p:spPr>
          <a:xfrm rot="0">
            <a:off x="2013551" y="8579069"/>
            <a:ext cx="3533722" cy="577596"/>
          </a:xfrm>
          <a:prstGeom prst="rect">
            <a:avLst/>
          </a:prstGeom>
        </p:spPr>
        <p:txBody>
          <a:bodyPr anchor="t" rtlCol="false" tIns="0" lIns="0" bIns="0" rIns="0">
            <a:spAutoFit/>
          </a:bodyPr>
          <a:lstStyle/>
          <a:p>
            <a:pPr algn="ctr">
              <a:lnSpc>
                <a:spcPts val="2246"/>
              </a:lnSpc>
            </a:pPr>
            <a:r>
              <a:rPr lang="en-US" sz="2099" b="true">
                <a:solidFill>
                  <a:srgbClr val="F4F4F4"/>
                </a:solidFill>
                <a:latin typeface="Poppins Bold"/>
                <a:ea typeface="Poppins Bold"/>
                <a:cs typeface="Poppins Bold"/>
                <a:sym typeface="Poppins Bold"/>
              </a:rPr>
              <a:t>Lobby dan Meja Layanan Informasi</a:t>
            </a:r>
          </a:p>
        </p:txBody>
      </p:sp>
      <p:sp>
        <p:nvSpPr>
          <p:cNvPr name="TextBox 25" id="25"/>
          <p:cNvSpPr txBox="true"/>
          <p:nvPr/>
        </p:nvSpPr>
        <p:spPr>
          <a:xfrm rot="0">
            <a:off x="6885640" y="6024279"/>
            <a:ext cx="3533722" cy="577596"/>
          </a:xfrm>
          <a:prstGeom prst="rect">
            <a:avLst/>
          </a:prstGeom>
        </p:spPr>
        <p:txBody>
          <a:bodyPr anchor="t" rtlCol="false" tIns="0" lIns="0" bIns="0" rIns="0">
            <a:spAutoFit/>
          </a:bodyPr>
          <a:lstStyle/>
          <a:p>
            <a:pPr algn="ctr">
              <a:lnSpc>
                <a:spcPts val="2246"/>
              </a:lnSpc>
            </a:pPr>
            <a:r>
              <a:rPr lang="en-US" sz="2099" b="true">
                <a:solidFill>
                  <a:srgbClr val="F4F4F4"/>
                </a:solidFill>
                <a:latin typeface="Poppins Bold"/>
                <a:ea typeface="Poppins Bold"/>
                <a:cs typeface="Poppins Bold"/>
                <a:sym typeface="Poppins Bold"/>
              </a:rPr>
              <a:t>Proses Pelayanan Permohonan Informasi</a:t>
            </a:r>
          </a:p>
        </p:txBody>
      </p:sp>
      <p:sp>
        <p:nvSpPr>
          <p:cNvPr name="TextBox 26" id="26"/>
          <p:cNvSpPr txBox="true"/>
          <p:nvPr/>
        </p:nvSpPr>
        <p:spPr>
          <a:xfrm rot="0">
            <a:off x="11721762" y="5976349"/>
            <a:ext cx="4476049" cy="577596"/>
          </a:xfrm>
          <a:prstGeom prst="rect">
            <a:avLst/>
          </a:prstGeom>
        </p:spPr>
        <p:txBody>
          <a:bodyPr anchor="t" rtlCol="false" tIns="0" lIns="0" bIns="0" rIns="0">
            <a:spAutoFit/>
          </a:bodyPr>
          <a:lstStyle/>
          <a:p>
            <a:pPr algn="ctr">
              <a:lnSpc>
                <a:spcPts val="2246"/>
              </a:lnSpc>
            </a:pPr>
            <a:r>
              <a:rPr lang="en-US" sz="2099" b="true">
                <a:solidFill>
                  <a:srgbClr val="F4F4F4"/>
                </a:solidFill>
                <a:latin typeface="Poppins Bold"/>
                <a:ea typeface="Poppins Bold"/>
                <a:cs typeface="Poppins Bold"/>
                <a:sym typeface="Poppins Bold"/>
              </a:rPr>
              <a:t>Ruang PPID dan Meja Layanan Petugas PPID Pelaksana</a:t>
            </a:r>
          </a:p>
        </p:txBody>
      </p:sp>
      <p:sp>
        <p:nvSpPr>
          <p:cNvPr name="TextBox 27" id="27"/>
          <p:cNvSpPr txBox="true"/>
          <p:nvPr/>
        </p:nvSpPr>
        <p:spPr>
          <a:xfrm rot="0">
            <a:off x="13528073" y="6840016"/>
            <a:ext cx="2293313" cy="2686693"/>
          </a:xfrm>
          <a:prstGeom prst="rect">
            <a:avLst/>
          </a:prstGeom>
        </p:spPr>
        <p:txBody>
          <a:bodyPr anchor="t" rtlCol="false" tIns="0" lIns="0" bIns="0" rIns="0">
            <a:spAutoFit/>
          </a:bodyPr>
          <a:lstStyle/>
          <a:p>
            <a:pPr algn="l">
              <a:lnSpc>
                <a:spcPts val="3043"/>
              </a:lnSpc>
            </a:pPr>
            <a:r>
              <a:rPr lang="en-US" sz="2415" b="true">
                <a:solidFill>
                  <a:srgbClr val="F4F4F4"/>
                </a:solidFill>
                <a:latin typeface="Poppins Bold"/>
                <a:ea typeface="Poppins Bold"/>
                <a:cs typeface="Poppins Bold"/>
                <a:sym typeface="Poppins Bold"/>
              </a:rPr>
              <a:t>Tata Cara Pelayanan Informasi tampil di Display Video Lobby Dinkes Prov Kalteng</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0">
            <a:off x="-186536" y="4274977"/>
            <a:ext cx="18600918" cy="2624437"/>
            <a:chOff x="0" y="0"/>
            <a:chExt cx="3078786" cy="434392"/>
          </a:xfrm>
        </p:grpSpPr>
        <p:sp>
          <p:nvSpPr>
            <p:cNvPr name="Freeform 3" id="3"/>
            <p:cNvSpPr/>
            <p:nvPr/>
          </p:nvSpPr>
          <p:spPr>
            <a:xfrm flipH="false" flipV="false" rot="0">
              <a:off x="0" y="0"/>
              <a:ext cx="3078786" cy="434392"/>
            </a:xfrm>
            <a:custGeom>
              <a:avLst/>
              <a:gdLst/>
              <a:ahLst/>
              <a:cxnLst/>
              <a:rect r="r" b="b" t="t" l="l"/>
              <a:pathLst>
                <a:path h="434392" w="3078786">
                  <a:moveTo>
                    <a:pt x="0" y="0"/>
                  </a:moveTo>
                  <a:lnTo>
                    <a:pt x="3078786" y="0"/>
                  </a:lnTo>
                  <a:lnTo>
                    <a:pt x="3078786" y="434392"/>
                  </a:lnTo>
                  <a:lnTo>
                    <a:pt x="0" y="434392"/>
                  </a:lnTo>
                  <a:close/>
                </a:path>
              </a:pathLst>
            </a:custGeom>
            <a:solidFill>
              <a:srgbClr val="FFBB01"/>
            </a:solidFill>
          </p:spPr>
        </p:sp>
        <p:sp>
          <p:nvSpPr>
            <p:cNvPr name="TextBox 4" id="4"/>
            <p:cNvSpPr txBox="true"/>
            <p:nvPr/>
          </p:nvSpPr>
          <p:spPr>
            <a:xfrm>
              <a:off x="0" y="-38100"/>
              <a:ext cx="3078786" cy="472492"/>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599419" y="1324241"/>
            <a:ext cx="16940983" cy="8725435"/>
            <a:chOff x="0" y="0"/>
            <a:chExt cx="2804037" cy="1444216"/>
          </a:xfrm>
        </p:grpSpPr>
        <p:sp>
          <p:nvSpPr>
            <p:cNvPr name="Freeform 6" id="6"/>
            <p:cNvSpPr/>
            <p:nvPr/>
          </p:nvSpPr>
          <p:spPr>
            <a:xfrm flipH="false" flipV="false" rot="0">
              <a:off x="0" y="0"/>
              <a:ext cx="2804037" cy="1444216"/>
            </a:xfrm>
            <a:custGeom>
              <a:avLst/>
              <a:gdLst/>
              <a:ahLst/>
              <a:cxnLst/>
              <a:rect r="r" b="b" t="t" l="l"/>
              <a:pathLst>
                <a:path h="1444216" w="2804037">
                  <a:moveTo>
                    <a:pt x="0" y="0"/>
                  </a:moveTo>
                  <a:lnTo>
                    <a:pt x="2804037" y="0"/>
                  </a:lnTo>
                  <a:lnTo>
                    <a:pt x="2804037" y="1444216"/>
                  </a:lnTo>
                  <a:lnTo>
                    <a:pt x="0" y="1444216"/>
                  </a:lnTo>
                  <a:close/>
                </a:path>
              </a:pathLst>
            </a:custGeom>
            <a:solidFill>
              <a:srgbClr val="625F3F"/>
            </a:solidFill>
          </p:spPr>
        </p:sp>
        <p:sp>
          <p:nvSpPr>
            <p:cNvPr name="TextBox 7" id="7"/>
            <p:cNvSpPr txBox="true"/>
            <p:nvPr/>
          </p:nvSpPr>
          <p:spPr>
            <a:xfrm>
              <a:off x="0" y="-38100"/>
              <a:ext cx="2804037" cy="1482316"/>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5400000">
            <a:off x="-2095351" y="8334358"/>
            <a:ext cx="6794770" cy="7029681"/>
            <a:chOff x="0" y="0"/>
            <a:chExt cx="9059693" cy="9372909"/>
          </a:xfrm>
        </p:grpSpPr>
        <p:grpSp>
          <p:nvGrpSpPr>
            <p:cNvPr name="Group 9" id="9"/>
            <p:cNvGrpSpPr/>
            <p:nvPr/>
          </p:nvGrpSpPr>
          <p:grpSpPr>
            <a:xfrm rot="-2700000">
              <a:off x="1099575" y="2964119"/>
              <a:ext cx="5309215" cy="5309215"/>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4F4F4"/>
              </a:solidFill>
            </p:spPr>
          </p:sp>
          <p:sp>
            <p:nvSpPr>
              <p:cNvPr name="TextBox 11" id="11"/>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2" id="12"/>
            <p:cNvGrpSpPr/>
            <p:nvPr/>
          </p:nvGrpSpPr>
          <p:grpSpPr>
            <a:xfrm rot="-2700000">
              <a:off x="1919586" y="1099575"/>
              <a:ext cx="5309215" cy="5309215"/>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14" id="14"/>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5" id="15"/>
            <p:cNvGrpSpPr/>
            <p:nvPr/>
          </p:nvGrpSpPr>
          <p:grpSpPr>
            <a:xfrm rot="-2700000">
              <a:off x="1919586" y="2944532"/>
              <a:ext cx="5309215" cy="5309215"/>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7" id="17"/>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8" id="18"/>
            <p:cNvGrpSpPr/>
            <p:nvPr/>
          </p:nvGrpSpPr>
          <p:grpSpPr>
            <a:xfrm rot="-2700000">
              <a:off x="2582917" y="2944532"/>
              <a:ext cx="5309215" cy="5309215"/>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20" id="20"/>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21" id="21"/>
            <p:cNvGrpSpPr/>
            <p:nvPr/>
          </p:nvGrpSpPr>
          <p:grpSpPr>
            <a:xfrm rot="-2700000">
              <a:off x="2650903" y="1099575"/>
              <a:ext cx="5309215" cy="5309215"/>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23" id="23"/>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sp>
        <p:nvSpPr>
          <p:cNvPr name="Freeform 24" id="24"/>
          <p:cNvSpPr/>
          <p:nvPr/>
        </p:nvSpPr>
        <p:spPr>
          <a:xfrm flipH="false" flipV="false" rot="0">
            <a:off x="884462" y="2484999"/>
            <a:ext cx="3513725" cy="2513559"/>
          </a:xfrm>
          <a:custGeom>
            <a:avLst/>
            <a:gdLst/>
            <a:ahLst/>
            <a:cxnLst/>
            <a:rect r="r" b="b" t="t" l="l"/>
            <a:pathLst>
              <a:path h="2513559" w="3513725">
                <a:moveTo>
                  <a:pt x="0" y="0"/>
                </a:moveTo>
                <a:lnTo>
                  <a:pt x="3513724" y="0"/>
                </a:lnTo>
                <a:lnTo>
                  <a:pt x="3513724" y="2513559"/>
                </a:lnTo>
                <a:lnTo>
                  <a:pt x="0" y="2513559"/>
                </a:lnTo>
                <a:lnTo>
                  <a:pt x="0" y="0"/>
                </a:lnTo>
                <a:close/>
              </a:path>
            </a:pathLst>
          </a:custGeom>
          <a:blipFill>
            <a:blip r:embed="rId2"/>
            <a:stretch>
              <a:fillRect l="-3749" t="0" r="-3749" b="0"/>
            </a:stretch>
          </a:blipFill>
        </p:spPr>
      </p:sp>
      <p:sp>
        <p:nvSpPr>
          <p:cNvPr name="Freeform 25" id="25"/>
          <p:cNvSpPr/>
          <p:nvPr/>
        </p:nvSpPr>
        <p:spPr>
          <a:xfrm flipH="false" flipV="false" rot="0">
            <a:off x="4483911" y="2464620"/>
            <a:ext cx="4084083" cy="2564617"/>
          </a:xfrm>
          <a:custGeom>
            <a:avLst/>
            <a:gdLst/>
            <a:ahLst/>
            <a:cxnLst/>
            <a:rect r="r" b="b" t="t" l="l"/>
            <a:pathLst>
              <a:path h="2564617" w="4084083">
                <a:moveTo>
                  <a:pt x="0" y="0"/>
                </a:moveTo>
                <a:lnTo>
                  <a:pt x="4084083" y="0"/>
                </a:lnTo>
                <a:lnTo>
                  <a:pt x="4084083" y="2564617"/>
                </a:lnTo>
                <a:lnTo>
                  <a:pt x="0" y="2564617"/>
                </a:lnTo>
                <a:lnTo>
                  <a:pt x="0" y="0"/>
                </a:lnTo>
                <a:close/>
              </a:path>
            </a:pathLst>
          </a:custGeom>
          <a:blipFill>
            <a:blip r:embed="rId3"/>
            <a:stretch>
              <a:fillRect l="0" t="0" r="-1343" b="-2085"/>
            </a:stretch>
          </a:blipFill>
        </p:spPr>
      </p:sp>
      <p:sp>
        <p:nvSpPr>
          <p:cNvPr name="Freeform 26" id="26"/>
          <p:cNvSpPr/>
          <p:nvPr/>
        </p:nvSpPr>
        <p:spPr>
          <a:xfrm flipH="false" flipV="false" rot="0">
            <a:off x="8634669" y="2484999"/>
            <a:ext cx="4094573" cy="2593214"/>
          </a:xfrm>
          <a:custGeom>
            <a:avLst/>
            <a:gdLst/>
            <a:ahLst/>
            <a:cxnLst/>
            <a:rect r="r" b="b" t="t" l="l"/>
            <a:pathLst>
              <a:path h="2593214" w="4094573">
                <a:moveTo>
                  <a:pt x="0" y="0"/>
                </a:moveTo>
                <a:lnTo>
                  <a:pt x="4094573" y="0"/>
                </a:lnTo>
                <a:lnTo>
                  <a:pt x="4094573" y="2593214"/>
                </a:lnTo>
                <a:lnTo>
                  <a:pt x="0" y="2593214"/>
                </a:lnTo>
                <a:lnTo>
                  <a:pt x="0" y="0"/>
                </a:lnTo>
                <a:close/>
              </a:path>
            </a:pathLst>
          </a:custGeom>
          <a:blipFill>
            <a:blip r:embed="rId4"/>
            <a:stretch>
              <a:fillRect l="-2574" t="0" r="-173" b="-2194"/>
            </a:stretch>
          </a:blipFill>
        </p:spPr>
      </p:sp>
      <p:sp>
        <p:nvSpPr>
          <p:cNvPr name="Freeform 27" id="27"/>
          <p:cNvSpPr/>
          <p:nvPr/>
        </p:nvSpPr>
        <p:spPr>
          <a:xfrm flipH="false" flipV="false" rot="0">
            <a:off x="12701176" y="2474831"/>
            <a:ext cx="4388565" cy="2544195"/>
          </a:xfrm>
          <a:custGeom>
            <a:avLst/>
            <a:gdLst/>
            <a:ahLst/>
            <a:cxnLst/>
            <a:rect r="r" b="b" t="t" l="l"/>
            <a:pathLst>
              <a:path h="2544195" w="4388565">
                <a:moveTo>
                  <a:pt x="0" y="0"/>
                </a:moveTo>
                <a:lnTo>
                  <a:pt x="4388565" y="0"/>
                </a:lnTo>
                <a:lnTo>
                  <a:pt x="4388565" y="2544195"/>
                </a:lnTo>
                <a:lnTo>
                  <a:pt x="0" y="2544195"/>
                </a:lnTo>
                <a:lnTo>
                  <a:pt x="0" y="0"/>
                </a:lnTo>
                <a:close/>
              </a:path>
            </a:pathLst>
          </a:custGeom>
          <a:blipFill>
            <a:blip r:embed="rId5"/>
            <a:stretch>
              <a:fillRect l="-4719" t="0" r="-2071" b="-15173"/>
            </a:stretch>
          </a:blipFill>
        </p:spPr>
      </p:sp>
      <p:sp>
        <p:nvSpPr>
          <p:cNvPr name="Freeform 28" id="28"/>
          <p:cNvSpPr/>
          <p:nvPr/>
        </p:nvSpPr>
        <p:spPr>
          <a:xfrm flipH="false" flipV="false" rot="0">
            <a:off x="4389791" y="6074719"/>
            <a:ext cx="4017335" cy="2303701"/>
          </a:xfrm>
          <a:custGeom>
            <a:avLst/>
            <a:gdLst/>
            <a:ahLst/>
            <a:cxnLst/>
            <a:rect r="r" b="b" t="t" l="l"/>
            <a:pathLst>
              <a:path h="2303701" w="4017335">
                <a:moveTo>
                  <a:pt x="0" y="0"/>
                </a:moveTo>
                <a:lnTo>
                  <a:pt x="4017335" y="0"/>
                </a:lnTo>
                <a:lnTo>
                  <a:pt x="4017335" y="2303701"/>
                </a:lnTo>
                <a:lnTo>
                  <a:pt x="0" y="2303701"/>
                </a:lnTo>
                <a:lnTo>
                  <a:pt x="0" y="0"/>
                </a:lnTo>
                <a:close/>
              </a:path>
            </a:pathLst>
          </a:custGeom>
          <a:blipFill>
            <a:blip r:embed="rId6"/>
            <a:stretch>
              <a:fillRect l="0" t="-8399" r="-4427" b="-8764"/>
            </a:stretch>
          </a:blipFill>
        </p:spPr>
      </p:sp>
      <p:sp>
        <p:nvSpPr>
          <p:cNvPr name="TextBox 29" id="29"/>
          <p:cNvSpPr txBox="true"/>
          <p:nvPr/>
        </p:nvSpPr>
        <p:spPr>
          <a:xfrm rot="0">
            <a:off x="1947545" y="57655"/>
            <a:ext cx="14825912" cy="1342786"/>
          </a:xfrm>
          <a:prstGeom prst="rect">
            <a:avLst/>
          </a:prstGeom>
        </p:spPr>
        <p:txBody>
          <a:bodyPr anchor="t" rtlCol="false" tIns="0" lIns="0" bIns="0" rIns="0">
            <a:spAutoFit/>
          </a:bodyPr>
          <a:lstStyle/>
          <a:p>
            <a:pPr algn="ctr">
              <a:lnSpc>
                <a:spcPts val="9822"/>
              </a:lnSpc>
            </a:pPr>
            <a:r>
              <a:rPr lang="en-US" b="true" sz="8540">
                <a:solidFill>
                  <a:srgbClr val="21264D"/>
                </a:solidFill>
                <a:latin typeface="Poppins Bold"/>
                <a:ea typeface="Poppins Bold"/>
                <a:cs typeface="Poppins Bold"/>
                <a:sym typeface="Poppins Bold"/>
              </a:rPr>
              <a:t>SARANA DAN PRASARANA</a:t>
            </a:r>
          </a:p>
        </p:txBody>
      </p:sp>
      <p:sp>
        <p:nvSpPr>
          <p:cNvPr name="TextBox 30" id="30"/>
          <p:cNvSpPr txBox="true"/>
          <p:nvPr/>
        </p:nvSpPr>
        <p:spPr>
          <a:xfrm rot="0">
            <a:off x="755366" y="1402056"/>
            <a:ext cx="16785037" cy="1050925"/>
          </a:xfrm>
          <a:prstGeom prst="rect">
            <a:avLst/>
          </a:prstGeom>
        </p:spPr>
        <p:txBody>
          <a:bodyPr anchor="t" rtlCol="false" tIns="0" lIns="0" bIns="0" rIns="0">
            <a:spAutoFit/>
          </a:bodyPr>
          <a:lstStyle/>
          <a:p>
            <a:pPr algn="ctr">
              <a:lnSpc>
                <a:spcPts val="4024"/>
              </a:lnSpc>
            </a:pPr>
            <a:r>
              <a:rPr lang="en-US" b="true" sz="3499">
                <a:solidFill>
                  <a:srgbClr val="FFFFFF"/>
                </a:solidFill>
                <a:latin typeface="Poppins Bold"/>
                <a:ea typeface="Poppins Bold"/>
                <a:cs typeface="Poppins Bold"/>
                <a:sym typeface="Poppins Bold"/>
              </a:rPr>
              <a:t>SARANA DAN PRASARANA PELAYANAN INFORMASI</a:t>
            </a:r>
          </a:p>
          <a:p>
            <a:pPr algn="ctr">
              <a:lnSpc>
                <a:spcPts val="4024"/>
              </a:lnSpc>
            </a:pPr>
            <a:r>
              <a:rPr lang="en-US" b="true" sz="3499">
                <a:solidFill>
                  <a:srgbClr val="FFFFFF"/>
                </a:solidFill>
                <a:latin typeface="Poppins Bold"/>
                <a:ea typeface="Poppins Bold"/>
                <a:cs typeface="Poppins Bold"/>
                <a:sym typeface="Poppins Bold"/>
              </a:rPr>
              <a:t>BAGI PENYANDANG DISABILITAS</a:t>
            </a:r>
          </a:p>
        </p:txBody>
      </p:sp>
      <p:sp>
        <p:nvSpPr>
          <p:cNvPr name="TextBox 31" id="31"/>
          <p:cNvSpPr txBox="true"/>
          <p:nvPr/>
        </p:nvSpPr>
        <p:spPr>
          <a:xfrm rot="0">
            <a:off x="743703" y="5028973"/>
            <a:ext cx="3533722" cy="596646"/>
          </a:xfrm>
          <a:prstGeom prst="rect">
            <a:avLst/>
          </a:prstGeom>
        </p:spPr>
        <p:txBody>
          <a:bodyPr anchor="t" rtlCol="false" tIns="0" lIns="0" bIns="0" rIns="0">
            <a:spAutoFit/>
          </a:bodyPr>
          <a:lstStyle/>
          <a:p>
            <a:pPr algn="ctr">
              <a:lnSpc>
                <a:spcPts val="2246"/>
              </a:lnSpc>
            </a:pPr>
            <a:r>
              <a:rPr lang="en-US" sz="2099" b="true">
                <a:solidFill>
                  <a:srgbClr val="F4F4F4"/>
                </a:solidFill>
                <a:latin typeface="Codec Pro Bold"/>
                <a:ea typeface="Codec Pro Bold"/>
                <a:cs typeface="Codec Pro Bold"/>
                <a:sym typeface="Codec Pro Bold"/>
              </a:rPr>
              <a:t>Alat Bantu Dengar Bagi Penyandang Disabilitas</a:t>
            </a:r>
          </a:p>
        </p:txBody>
      </p:sp>
      <p:sp>
        <p:nvSpPr>
          <p:cNvPr name="TextBox 32" id="32"/>
          <p:cNvSpPr txBox="true"/>
          <p:nvPr/>
        </p:nvSpPr>
        <p:spPr>
          <a:xfrm rot="0">
            <a:off x="4724154" y="5133975"/>
            <a:ext cx="3412970" cy="320421"/>
          </a:xfrm>
          <a:prstGeom prst="rect">
            <a:avLst/>
          </a:prstGeom>
        </p:spPr>
        <p:txBody>
          <a:bodyPr anchor="t" rtlCol="false" tIns="0" lIns="0" bIns="0" rIns="0">
            <a:spAutoFit/>
          </a:bodyPr>
          <a:lstStyle/>
          <a:p>
            <a:pPr algn="ctr">
              <a:lnSpc>
                <a:spcPts val="2246"/>
              </a:lnSpc>
            </a:pPr>
            <a:r>
              <a:rPr lang="en-US" sz="2099" b="true">
                <a:solidFill>
                  <a:srgbClr val="F4F4F4"/>
                </a:solidFill>
                <a:latin typeface="Codec Pro Bold"/>
                <a:ea typeface="Codec Pro Bold"/>
                <a:cs typeface="Codec Pro Bold"/>
                <a:sym typeface="Codec Pro Bold"/>
              </a:rPr>
              <a:t>Kursi Roda</a:t>
            </a:r>
          </a:p>
        </p:txBody>
      </p:sp>
      <p:sp>
        <p:nvSpPr>
          <p:cNvPr name="TextBox 33" id="33"/>
          <p:cNvSpPr txBox="true"/>
          <p:nvPr/>
        </p:nvSpPr>
        <p:spPr>
          <a:xfrm rot="0">
            <a:off x="8675126" y="5135173"/>
            <a:ext cx="3634516" cy="872871"/>
          </a:xfrm>
          <a:prstGeom prst="rect">
            <a:avLst/>
          </a:prstGeom>
        </p:spPr>
        <p:txBody>
          <a:bodyPr anchor="t" rtlCol="false" tIns="0" lIns="0" bIns="0" rIns="0">
            <a:spAutoFit/>
          </a:bodyPr>
          <a:lstStyle/>
          <a:p>
            <a:pPr algn="ctr">
              <a:lnSpc>
                <a:spcPts val="2246"/>
              </a:lnSpc>
            </a:pPr>
            <a:r>
              <a:rPr lang="en-US" sz="2099" b="true">
                <a:solidFill>
                  <a:srgbClr val="F4F4F4"/>
                </a:solidFill>
                <a:latin typeface="Codec Pro Bold"/>
                <a:ea typeface="Codec Pro Bold"/>
                <a:cs typeface="Codec Pro Bold"/>
                <a:sym typeface="Codec Pro Bold"/>
              </a:rPr>
              <a:t>Pegangan besi atau pegangan rambat (Handrail)</a:t>
            </a:r>
          </a:p>
        </p:txBody>
      </p:sp>
      <p:sp>
        <p:nvSpPr>
          <p:cNvPr name="TextBox 34" id="34"/>
          <p:cNvSpPr txBox="true"/>
          <p:nvPr/>
        </p:nvSpPr>
        <p:spPr>
          <a:xfrm rot="0">
            <a:off x="12843042" y="5151310"/>
            <a:ext cx="4072281" cy="596646"/>
          </a:xfrm>
          <a:prstGeom prst="rect">
            <a:avLst/>
          </a:prstGeom>
        </p:spPr>
        <p:txBody>
          <a:bodyPr anchor="t" rtlCol="false" tIns="0" lIns="0" bIns="0" rIns="0">
            <a:spAutoFit/>
          </a:bodyPr>
          <a:lstStyle/>
          <a:p>
            <a:pPr algn="ctr">
              <a:lnSpc>
                <a:spcPts val="2246"/>
              </a:lnSpc>
            </a:pPr>
            <a:r>
              <a:rPr lang="en-US" sz="2099" b="true">
                <a:solidFill>
                  <a:srgbClr val="F4F4F4"/>
                </a:solidFill>
                <a:latin typeface="Codec Pro Bold"/>
                <a:ea typeface="Codec Pro Bold"/>
                <a:cs typeface="Codec Pro Bold"/>
                <a:sym typeface="Codec Pro Bold"/>
              </a:rPr>
              <a:t>Tersedianya Parkir Khusus bagi Penyandang Disabilitas</a:t>
            </a:r>
          </a:p>
        </p:txBody>
      </p:sp>
      <p:sp>
        <p:nvSpPr>
          <p:cNvPr name="Freeform 35" id="35"/>
          <p:cNvSpPr/>
          <p:nvPr/>
        </p:nvSpPr>
        <p:spPr>
          <a:xfrm flipH="false" flipV="false" rot="0">
            <a:off x="8715105" y="6110505"/>
            <a:ext cx="4053021" cy="2285395"/>
          </a:xfrm>
          <a:custGeom>
            <a:avLst/>
            <a:gdLst/>
            <a:ahLst/>
            <a:cxnLst/>
            <a:rect r="r" b="b" t="t" l="l"/>
            <a:pathLst>
              <a:path h="2285395" w="4053021">
                <a:moveTo>
                  <a:pt x="0" y="0"/>
                </a:moveTo>
                <a:lnTo>
                  <a:pt x="4053021" y="0"/>
                </a:lnTo>
                <a:lnTo>
                  <a:pt x="4053021" y="2285395"/>
                </a:lnTo>
                <a:lnTo>
                  <a:pt x="0" y="2285395"/>
                </a:lnTo>
                <a:lnTo>
                  <a:pt x="0" y="0"/>
                </a:lnTo>
                <a:close/>
              </a:path>
            </a:pathLst>
          </a:custGeom>
          <a:blipFill>
            <a:blip r:embed="rId7"/>
            <a:stretch>
              <a:fillRect l="-3001" t="-20608" r="0" b="-2357"/>
            </a:stretch>
          </a:blipFill>
        </p:spPr>
      </p:sp>
      <p:sp>
        <p:nvSpPr>
          <p:cNvPr name="TextBox 36" id="36"/>
          <p:cNvSpPr txBox="true"/>
          <p:nvPr/>
        </p:nvSpPr>
        <p:spPr>
          <a:xfrm rot="0">
            <a:off x="4460874" y="8472100"/>
            <a:ext cx="8214240" cy="1368933"/>
          </a:xfrm>
          <a:prstGeom prst="rect">
            <a:avLst/>
          </a:prstGeom>
        </p:spPr>
        <p:txBody>
          <a:bodyPr anchor="t" rtlCol="false" tIns="0" lIns="0" bIns="0" rIns="0">
            <a:spAutoFit/>
          </a:bodyPr>
          <a:lstStyle/>
          <a:p>
            <a:pPr algn="just">
              <a:lnSpc>
                <a:spcPts val="2106"/>
              </a:lnSpc>
            </a:pPr>
            <a:r>
              <a:rPr lang="en-US" sz="1800" b="true">
                <a:solidFill>
                  <a:srgbClr val="F4F4F4"/>
                </a:solidFill>
                <a:latin typeface="Codec Pro Bold"/>
                <a:ea typeface="Codec Pro Bold"/>
                <a:cs typeface="Codec Pro Bold"/>
                <a:sym typeface="Codec Pro Bold"/>
              </a:rPr>
              <a:t>Tersedianya Toilet Khusus Penyandang Disabilitas dan Pegangan besi di toilet juga dikenal sebagai grab bar atau handrail.</a:t>
            </a:r>
          </a:p>
          <a:p>
            <a:pPr algn="just">
              <a:lnSpc>
                <a:spcPts val="2106"/>
              </a:lnSpc>
            </a:pPr>
            <a:r>
              <a:rPr lang="en-US" sz="1800" b="true">
                <a:solidFill>
                  <a:srgbClr val="F4F4F4"/>
                </a:solidFill>
                <a:latin typeface="Codec Pro Bold"/>
                <a:ea typeface="Codec Pro Bold"/>
                <a:cs typeface="Codec Pro Bold"/>
                <a:sym typeface="Codec Pro Bold"/>
              </a:rPr>
              <a:t>Alat ini membantu pengguna, terutama lansia dan penyandang disabilitas, untuk duduk dan berdiri dengan lebih aman dan nyaman, serta mengurangi risiko terpeleset atau jatuh.</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0">
            <a:off x="-186536" y="4274977"/>
            <a:ext cx="18600918" cy="2624437"/>
            <a:chOff x="0" y="0"/>
            <a:chExt cx="3078786" cy="434392"/>
          </a:xfrm>
        </p:grpSpPr>
        <p:sp>
          <p:nvSpPr>
            <p:cNvPr name="Freeform 3" id="3"/>
            <p:cNvSpPr/>
            <p:nvPr/>
          </p:nvSpPr>
          <p:spPr>
            <a:xfrm flipH="false" flipV="false" rot="0">
              <a:off x="0" y="0"/>
              <a:ext cx="3078786" cy="434392"/>
            </a:xfrm>
            <a:custGeom>
              <a:avLst/>
              <a:gdLst/>
              <a:ahLst/>
              <a:cxnLst/>
              <a:rect r="r" b="b" t="t" l="l"/>
              <a:pathLst>
                <a:path h="434392" w="3078786">
                  <a:moveTo>
                    <a:pt x="0" y="0"/>
                  </a:moveTo>
                  <a:lnTo>
                    <a:pt x="3078786" y="0"/>
                  </a:lnTo>
                  <a:lnTo>
                    <a:pt x="3078786" y="434392"/>
                  </a:lnTo>
                  <a:lnTo>
                    <a:pt x="0" y="434392"/>
                  </a:lnTo>
                  <a:close/>
                </a:path>
              </a:pathLst>
            </a:custGeom>
            <a:solidFill>
              <a:srgbClr val="FFBB01"/>
            </a:solidFill>
          </p:spPr>
        </p:sp>
        <p:sp>
          <p:nvSpPr>
            <p:cNvPr name="TextBox 4" id="4"/>
            <p:cNvSpPr txBox="true"/>
            <p:nvPr/>
          </p:nvSpPr>
          <p:spPr>
            <a:xfrm>
              <a:off x="0" y="-38100"/>
              <a:ext cx="3078786" cy="472492"/>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599419" y="1876646"/>
            <a:ext cx="17171152" cy="8173030"/>
            <a:chOff x="0" y="0"/>
            <a:chExt cx="2842134" cy="1352783"/>
          </a:xfrm>
        </p:grpSpPr>
        <p:sp>
          <p:nvSpPr>
            <p:cNvPr name="Freeform 6" id="6"/>
            <p:cNvSpPr/>
            <p:nvPr/>
          </p:nvSpPr>
          <p:spPr>
            <a:xfrm flipH="false" flipV="false" rot="0">
              <a:off x="0" y="0"/>
              <a:ext cx="2842134" cy="1352783"/>
            </a:xfrm>
            <a:custGeom>
              <a:avLst/>
              <a:gdLst/>
              <a:ahLst/>
              <a:cxnLst/>
              <a:rect r="r" b="b" t="t" l="l"/>
              <a:pathLst>
                <a:path h="1352783" w="2842134">
                  <a:moveTo>
                    <a:pt x="0" y="0"/>
                  </a:moveTo>
                  <a:lnTo>
                    <a:pt x="2842134" y="0"/>
                  </a:lnTo>
                  <a:lnTo>
                    <a:pt x="2842134" y="1352783"/>
                  </a:lnTo>
                  <a:lnTo>
                    <a:pt x="0" y="1352783"/>
                  </a:lnTo>
                  <a:close/>
                </a:path>
              </a:pathLst>
            </a:custGeom>
            <a:solidFill>
              <a:srgbClr val="38B6FF"/>
            </a:solidFill>
          </p:spPr>
        </p:sp>
        <p:sp>
          <p:nvSpPr>
            <p:cNvPr name="TextBox 7" id="7"/>
            <p:cNvSpPr txBox="true"/>
            <p:nvPr/>
          </p:nvSpPr>
          <p:spPr>
            <a:xfrm>
              <a:off x="0" y="-38100"/>
              <a:ext cx="2842134" cy="1390883"/>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5400000">
            <a:off x="-2095351" y="8334358"/>
            <a:ext cx="6794770" cy="7029681"/>
            <a:chOff x="0" y="0"/>
            <a:chExt cx="9059693" cy="9372909"/>
          </a:xfrm>
        </p:grpSpPr>
        <p:grpSp>
          <p:nvGrpSpPr>
            <p:cNvPr name="Group 9" id="9"/>
            <p:cNvGrpSpPr/>
            <p:nvPr/>
          </p:nvGrpSpPr>
          <p:grpSpPr>
            <a:xfrm rot="-2700000">
              <a:off x="1099575" y="2964119"/>
              <a:ext cx="5309215" cy="5309215"/>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4F4F4"/>
              </a:solidFill>
            </p:spPr>
          </p:sp>
          <p:sp>
            <p:nvSpPr>
              <p:cNvPr name="TextBox 11" id="11"/>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2" id="12"/>
            <p:cNvGrpSpPr/>
            <p:nvPr/>
          </p:nvGrpSpPr>
          <p:grpSpPr>
            <a:xfrm rot="-2700000">
              <a:off x="1919586" y="1099575"/>
              <a:ext cx="5309215" cy="5309215"/>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14" id="14"/>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5" id="15"/>
            <p:cNvGrpSpPr/>
            <p:nvPr/>
          </p:nvGrpSpPr>
          <p:grpSpPr>
            <a:xfrm rot="-2700000">
              <a:off x="1919586" y="2944532"/>
              <a:ext cx="5309215" cy="5309215"/>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7" id="17"/>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8" id="18"/>
            <p:cNvGrpSpPr/>
            <p:nvPr/>
          </p:nvGrpSpPr>
          <p:grpSpPr>
            <a:xfrm rot="-2700000">
              <a:off x="2582917" y="2944532"/>
              <a:ext cx="5309215" cy="5309215"/>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20" id="20"/>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21" id="21"/>
            <p:cNvGrpSpPr/>
            <p:nvPr/>
          </p:nvGrpSpPr>
          <p:grpSpPr>
            <a:xfrm rot="-2700000">
              <a:off x="2650903" y="1099575"/>
              <a:ext cx="5309215" cy="5309215"/>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23" id="23"/>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sp>
        <p:nvSpPr>
          <p:cNvPr name="Freeform 24" id="24"/>
          <p:cNvSpPr/>
          <p:nvPr/>
        </p:nvSpPr>
        <p:spPr>
          <a:xfrm flipH="false" flipV="false" rot="0">
            <a:off x="800510" y="3530193"/>
            <a:ext cx="5476934" cy="4258983"/>
          </a:xfrm>
          <a:custGeom>
            <a:avLst/>
            <a:gdLst/>
            <a:ahLst/>
            <a:cxnLst/>
            <a:rect r="r" b="b" t="t" l="l"/>
            <a:pathLst>
              <a:path h="4258983" w="5476934">
                <a:moveTo>
                  <a:pt x="0" y="0"/>
                </a:moveTo>
                <a:lnTo>
                  <a:pt x="5476934" y="0"/>
                </a:lnTo>
                <a:lnTo>
                  <a:pt x="5476934" y="4258983"/>
                </a:lnTo>
                <a:lnTo>
                  <a:pt x="0" y="4258983"/>
                </a:lnTo>
                <a:lnTo>
                  <a:pt x="0" y="0"/>
                </a:lnTo>
                <a:close/>
              </a:path>
            </a:pathLst>
          </a:custGeom>
          <a:blipFill>
            <a:blip r:embed="rId2"/>
            <a:stretch>
              <a:fillRect l="-1841" t="0" r="-1841" b="0"/>
            </a:stretch>
          </a:blipFill>
        </p:spPr>
      </p:sp>
      <p:sp>
        <p:nvSpPr>
          <p:cNvPr name="Freeform 25" id="25"/>
          <p:cNvSpPr/>
          <p:nvPr/>
        </p:nvSpPr>
        <p:spPr>
          <a:xfrm flipH="false" flipV="false" rot="0">
            <a:off x="6537465" y="3530193"/>
            <a:ext cx="5624242" cy="4218181"/>
          </a:xfrm>
          <a:custGeom>
            <a:avLst/>
            <a:gdLst/>
            <a:ahLst/>
            <a:cxnLst/>
            <a:rect r="r" b="b" t="t" l="l"/>
            <a:pathLst>
              <a:path h="4218181" w="5624242">
                <a:moveTo>
                  <a:pt x="0" y="0"/>
                </a:moveTo>
                <a:lnTo>
                  <a:pt x="5624242" y="0"/>
                </a:lnTo>
                <a:lnTo>
                  <a:pt x="5624242" y="4218182"/>
                </a:lnTo>
                <a:lnTo>
                  <a:pt x="0" y="4218182"/>
                </a:lnTo>
                <a:lnTo>
                  <a:pt x="0" y="0"/>
                </a:lnTo>
                <a:close/>
              </a:path>
            </a:pathLst>
          </a:custGeom>
          <a:blipFill>
            <a:blip r:embed="rId3"/>
            <a:stretch>
              <a:fillRect l="0" t="0" r="0" b="0"/>
            </a:stretch>
          </a:blipFill>
        </p:spPr>
      </p:sp>
      <p:sp>
        <p:nvSpPr>
          <p:cNvPr name="Freeform 26" id="26"/>
          <p:cNvSpPr/>
          <p:nvPr/>
        </p:nvSpPr>
        <p:spPr>
          <a:xfrm flipH="false" flipV="false" rot="0">
            <a:off x="12431253" y="3572084"/>
            <a:ext cx="4585720" cy="4129797"/>
          </a:xfrm>
          <a:custGeom>
            <a:avLst/>
            <a:gdLst/>
            <a:ahLst/>
            <a:cxnLst/>
            <a:rect r="r" b="b" t="t" l="l"/>
            <a:pathLst>
              <a:path h="4129797" w="4585720">
                <a:moveTo>
                  <a:pt x="0" y="0"/>
                </a:moveTo>
                <a:lnTo>
                  <a:pt x="4585720" y="0"/>
                </a:lnTo>
                <a:lnTo>
                  <a:pt x="4585720" y="4129796"/>
                </a:lnTo>
                <a:lnTo>
                  <a:pt x="0" y="4129796"/>
                </a:lnTo>
                <a:lnTo>
                  <a:pt x="0" y="0"/>
                </a:lnTo>
                <a:close/>
              </a:path>
            </a:pathLst>
          </a:custGeom>
          <a:blipFill>
            <a:blip r:embed="rId4"/>
            <a:stretch>
              <a:fillRect l="-10038" t="0" r="-10038" b="0"/>
            </a:stretch>
          </a:blipFill>
        </p:spPr>
      </p:sp>
      <p:sp>
        <p:nvSpPr>
          <p:cNvPr name="TextBox 27" id="27"/>
          <p:cNvSpPr txBox="true"/>
          <p:nvPr/>
        </p:nvSpPr>
        <p:spPr>
          <a:xfrm rot="0">
            <a:off x="943696" y="364904"/>
            <a:ext cx="16340455" cy="1294321"/>
          </a:xfrm>
          <a:prstGeom prst="rect">
            <a:avLst/>
          </a:prstGeom>
        </p:spPr>
        <p:txBody>
          <a:bodyPr anchor="t" rtlCol="false" tIns="0" lIns="0" bIns="0" rIns="0">
            <a:spAutoFit/>
          </a:bodyPr>
          <a:lstStyle/>
          <a:p>
            <a:pPr algn="ctr">
              <a:lnSpc>
                <a:spcPts val="4979"/>
              </a:lnSpc>
            </a:pPr>
            <a:r>
              <a:rPr lang="en-US" b="true" sz="4330">
                <a:solidFill>
                  <a:srgbClr val="21264D"/>
                </a:solidFill>
                <a:latin typeface="Poppins Bold"/>
                <a:ea typeface="Poppins Bold"/>
                <a:cs typeface="Poppins Bold"/>
                <a:sym typeface="Poppins Bold"/>
              </a:rPr>
              <a:t>TERSEDIANYA PENYIMPANAN DOKUMEN KEARSIPAN DATA</a:t>
            </a:r>
          </a:p>
          <a:p>
            <a:pPr algn="ctr">
              <a:lnSpc>
                <a:spcPts val="4979"/>
              </a:lnSpc>
            </a:pPr>
            <a:r>
              <a:rPr lang="en-US" b="true" sz="4330">
                <a:solidFill>
                  <a:srgbClr val="21264D"/>
                </a:solidFill>
                <a:latin typeface="Poppins Bold"/>
                <a:ea typeface="Poppins Bold"/>
                <a:cs typeface="Poppins Bold"/>
                <a:sym typeface="Poppins Bold"/>
              </a:rPr>
              <a:t>DI DINAS KESEHATAN PROV KALTENG</a:t>
            </a:r>
          </a:p>
        </p:txBody>
      </p:sp>
      <p:sp>
        <p:nvSpPr>
          <p:cNvPr name="TextBox 28" id="28"/>
          <p:cNvSpPr txBox="true"/>
          <p:nvPr/>
        </p:nvSpPr>
        <p:spPr>
          <a:xfrm rot="0">
            <a:off x="1772116" y="8112963"/>
            <a:ext cx="3533722" cy="384175"/>
          </a:xfrm>
          <a:prstGeom prst="rect">
            <a:avLst/>
          </a:prstGeom>
        </p:spPr>
        <p:txBody>
          <a:bodyPr anchor="t" rtlCol="false" tIns="0" lIns="0" bIns="0" rIns="0">
            <a:spAutoFit/>
          </a:bodyPr>
          <a:lstStyle/>
          <a:p>
            <a:pPr algn="ctr">
              <a:lnSpc>
                <a:spcPts val="2674"/>
              </a:lnSpc>
            </a:pPr>
            <a:r>
              <a:rPr lang="en-US" sz="2499" b="true">
                <a:solidFill>
                  <a:srgbClr val="231F20"/>
                </a:solidFill>
                <a:latin typeface="Codec Pro Bold"/>
                <a:ea typeface="Codec Pro Bold"/>
                <a:cs typeface="Codec Pro Bold"/>
                <a:sym typeface="Codec Pro Bold"/>
              </a:rPr>
              <a:t>Perpustakaan di Lobby</a:t>
            </a:r>
          </a:p>
        </p:txBody>
      </p:sp>
      <p:sp>
        <p:nvSpPr>
          <p:cNvPr name="TextBox 29" id="29"/>
          <p:cNvSpPr txBox="true"/>
          <p:nvPr/>
        </p:nvSpPr>
        <p:spPr>
          <a:xfrm rot="0">
            <a:off x="7582725" y="7960563"/>
            <a:ext cx="3533722" cy="717550"/>
          </a:xfrm>
          <a:prstGeom prst="rect">
            <a:avLst/>
          </a:prstGeom>
        </p:spPr>
        <p:txBody>
          <a:bodyPr anchor="t" rtlCol="false" tIns="0" lIns="0" bIns="0" rIns="0">
            <a:spAutoFit/>
          </a:bodyPr>
          <a:lstStyle/>
          <a:p>
            <a:pPr algn="ctr">
              <a:lnSpc>
                <a:spcPts val="2674"/>
              </a:lnSpc>
            </a:pPr>
            <a:r>
              <a:rPr lang="en-US" sz="2499" b="true">
                <a:solidFill>
                  <a:srgbClr val="231F20"/>
                </a:solidFill>
                <a:latin typeface="Codec Pro Bold"/>
                <a:ea typeface="Codec Pro Bold"/>
                <a:cs typeface="Codec Pro Bold"/>
                <a:sym typeface="Codec Pro Bold"/>
              </a:rPr>
              <a:t>Perpustakaan</a:t>
            </a:r>
          </a:p>
          <a:p>
            <a:pPr algn="ctr">
              <a:lnSpc>
                <a:spcPts val="2674"/>
              </a:lnSpc>
            </a:pPr>
            <a:r>
              <a:rPr lang="en-US" sz="2499" b="true">
                <a:solidFill>
                  <a:srgbClr val="231F20"/>
                </a:solidFill>
                <a:latin typeface="Codec Pro Bold"/>
                <a:ea typeface="Codec Pro Bold"/>
                <a:cs typeface="Codec Pro Bold"/>
                <a:sym typeface="Codec Pro Bold"/>
              </a:rPr>
              <a:t>di Ruang PPID</a:t>
            </a:r>
          </a:p>
        </p:txBody>
      </p:sp>
      <p:sp>
        <p:nvSpPr>
          <p:cNvPr name="TextBox 30" id="30"/>
          <p:cNvSpPr txBox="true"/>
          <p:nvPr/>
        </p:nvSpPr>
        <p:spPr>
          <a:xfrm rot="0">
            <a:off x="12612340" y="7960563"/>
            <a:ext cx="4223547" cy="717550"/>
          </a:xfrm>
          <a:prstGeom prst="rect">
            <a:avLst/>
          </a:prstGeom>
        </p:spPr>
        <p:txBody>
          <a:bodyPr anchor="t" rtlCol="false" tIns="0" lIns="0" bIns="0" rIns="0">
            <a:spAutoFit/>
          </a:bodyPr>
          <a:lstStyle/>
          <a:p>
            <a:pPr algn="ctr">
              <a:lnSpc>
                <a:spcPts val="2674"/>
              </a:lnSpc>
            </a:pPr>
            <a:r>
              <a:rPr lang="en-US" sz="2499" b="true">
                <a:solidFill>
                  <a:srgbClr val="231F20"/>
                </a:solidFill>
                <a:latin typeface="Codec Pro Bold"/>
                <a:ea typeface="Codec Pro Bold"/>
                <a:cs typeface="Codec Pro Bold"/>
                <a:sym typeface="Codec Pro Bold"/>
              </a:rPr>
              <a:t>Pengarsipan Dokumen PPID Dinkes Prov Kalteng</a:t>
            </a:r>
          </a:p>
        </p:txBody>
      </p:sp>
    </p:spTree>
  </p:cSld>
  <p:clrMapOvr>
    <a:masterClrMapping/>
  </p:clrMapOvr>
</p:sld>
</file>

<file path=ppt/slides/slide11.xml><?xml version="1.0" encoding="utf-8"?>
<p:sld xmlns:p="http://schemas.openxmlformats.org/presentationml/2006/main" xmlns:a="http://schemas.openxmlformats.org/drawingml/2006/main">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0">
            <a:off x="-186536" y="7323474"/>
            <a:ext cx="18600918" cy="1128339"/>
            <a:chOff x="0" y="0"/>
            <a:chExt cx="3078786" cy="186760"/>
          </a:xfrm>
        </p:grpSpPr>
        <p:sp>
          <p:nvSpPr>
            <p:cNvPr name="Freeform 3" id="3"/>
            <p:cNvSpPr/>
            <p:nvPr/>
          </p:nvSpPr>
          <p:spPr>
            <a:xfrm flipH="false" flipV="false" rot="0">
              <a:off x="0" y="0"/>
              <a:ext cx="3078786" cy="186760"/>
            </a:xfrm>
            <a:custGeom>
              <a:avLst/>
              <a:gdLst/>
              <a:ahLst/>
              <a:cxnLst/>
              <a:rect r="r" b="b" t="t" l="l"/>
              <a:pathLst>
                <a:path h="186760" w="3078786">
                  <a:moveTo>
                    <a:pt x="0" y="0"/>
                  </a:moveTo>
                  <a:lnTo>
                    <a:pt x="3078786" y="0"/>
                  </a:lnTo>
                  <a:lnTo>
                    <a:pt x="3078786" y="186760"/>
                  </a:lnTo>
                  <a:lnTo>
                    <a:pt x="0" y="186760"/>
                  </a:lnTo>
                  <a:close/>
                </a:path>
              </a:pathLst>
            </a:custGeom>
            <a:solidFill>
              <a:srgbClr val="FFBB01"/>
            </a:solidFill>
          </p:spPr>
        </p:sp>
        <p:sp>
          <p:nvSpPr>
            <p:cNvPr name="TextBox 4" id="4"/>
            <p:cNvSpPr txBox="true"/>
            <p:nvPr/>
          </p:nvSpPr>
          <p:spPr>
            <a:xfrm>
              <a:off x="0" y="-38100"/>
              <a:ext cx="3078786" cy="22486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5400000">
            <a:off x="-2095351" y="8334358"/>
            <a:ext cx="6794770" cy="7029681"/>
            <a:chOff x="0" y="0"/>
            <a:chExt cx="9059693" cy="9372909"/>
          </a:xfrm>
        </p:grpSpPr>
        <p:grpSp>
          <p:nvGrpSpPr>
            <p:cNvPr name="Group 6" id="6"/>
            <p:cNvGrpSpPr/>
            <p:nvPr/>
          </p:nvGrpSpPr>
          <p:grpSpPr>
            <a:xfrm rot="-2700000">
              <a:off x="1099575" y="2964119"/>
              <a:ext cx="5309215" cy="5309215"/>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4F4F4"/>
              </a:solidFill>
            </p:spPr>
          </p:sp>
          <p:sp>
            <p:nvSpPr>
              <p:cNvPr name="TextBox 8" id="8"/>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9" id="9"/>
            <p:cNvGrpSpPr/>
            <p:nvPr/>
          </p:nvGrpSpPr>
          <p:grpSpPr>
            <a:xfrm rot="-2700000">
              <a:off x="1919586" y="1099575"/>
              <a:ext cx="5309215" cy="5309215"/>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11" id="11"/>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2" id="12"/>
            <p:cNvGrpSpPr/>
            <p:nvPr/>
          </p:nvGrpSpPr>
          <p:grpSpPr>
            <a:xfrm rot="-2700000">
              <a:off x="1919586" y="2944532"/>
              <a:ext cx="5309215" cy="5309215"/>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4" id="14"/>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5" id="15"/>
            <p:cNvGrpSpPr/>
            <p:nvPr/>
          </p:nvGrpSpPr>
          <p:grpSpPr>
            <a:xfrm rot="-2700000">
              <a:off x="2582917" y="2944532"/>
              <a:ext cx="5309215" cy="5309215"/>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7" id="17"/>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8" id="18"/>
            <p:cNvGrpSpPr/>
            <p:nvPr/>
          </p:nvGrpSpPr>
          <p:grpSpPr>
            <a:xfrm rot="-2700000">
              <a:off x="2650903" y="1099575"/>
              <a:ext cx="5309215" cy="5309215"/>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20" id="20"/>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sp>
        <p:nvSpPr>
          <p:cNvPr name="TextBox 21" id="21"/>
          <p:cNvSpPr txBox="true"/>
          <p:nvPr/>
        </p:nvSpPr>
        <p:spPr>
          <a:xfrm rot="0">
            <a:off x="574569" y="378792"/>
            <a:ext cx="16684731" cy="1762220"/>
          </a:xfrm>
          <a:prstGeom prst="rect">
            <a:avLst/>
          </a:prstGeom>
        </p:spPr>
        <p:txBody>
          <a:bodyPr anchor="t" rtlCol="false" tIns="0" lIns="0" bIns="0" rIns="0">
            <a:spAutoFit/>
          </a:bodyPr>
          <a:lstStyle/>
          <a:p>
            <a:pPr algn="ctr">
              <a:lnSpc>
                <a:spcPts val="4174"/>
              </a:lnSpc>
            </a:pPr>
            <a:r>
              <a:rPr lang="en-US" b="true" sz="3630">
                <a:solidFill>
                  <a:srgbClr val="21264D"/>
                </a:solidFill>
                <a:latin typeface="Poppins Bold"/>
                <a:ea typeface="Poppins Bold"/>
                <a:cs typeface="Poppins Bold"/>
                <a:sym typeface="Poppins Bold"/>
              </a:rPr>
              <a:t>KLASIFIKASI INFORMASI BIDANG KESEHATAN YANG DIKUASAI</a:t>
            </a:r>
          </a:p>
          <a:p>
            <a:pPr algn="ctr">
              <a:lnSpc>
                <a:spcPts val="4174"/>
              </a:lnSpc>
            </a:pPr>
            <a:r>
              <a:rPr lang="en-US" b="true" sz="3630">
                <a:solidFill>
                  <a:srgbClr val="21264D"/>
                </a:solidFill>
                <a:latin typeface="Poppins Bold"/>
                <a:ea typeface="Poppins Bold"/>
                <a:cs typeface="Poppins Bold"/>
                <a:sym typeface="Poppins Bold"/>
              </a:rPr>
              <a:t>TERTUANG DIDALAM SK KEPALA DINAS DAFTAR INFORMASI PUBLIK (DIP)</a:t>
            </a:r>
          </a:p>
          <a:p>
            <a:pPr algn="ctr">
              <a:lnSpc>
                <a:spcPts val="2760"/>
              </a:lnSpc>
            </a:pPr>
            <a:r>
              <a:rPr lang="en-US" b="true" sz="2400">
                <a:solidFill>
                  <a:srgbClr val="21264D"/>
                </a:solidFill>
                <a:latin typeface="Poppins Bold"/>
                <a:ea typeface="Poppins Bold"/>
                <a:cs typeface="Poppins Bold"/>
                <a:sym typeface="Poppins Bold"/>
              </a:rPr>
              <a:t> NOMOR : 07/SEKRT-1/II/2025 TENTANG DAFTAR INFORMASI PUBLIK (DIP) PADA DINAS KESEHATAN PROVINSI KALIMANTAN TENGAH TAHUN 2025</a:t>
            </a:r>
          </a:p>
        </p:txBody>
      </p:sp>
      <p:sp>
        <p:nvSpPr>
          <p:cNvPr name="TextBox 22" id="22"/>
          <p:cNvSpPr txBox="true"/>
          <p:nvPr/>
        </p:nvSpPr>
        <p:spPr>
          <a:xfrm rot="0">
            <a:off x="574569" y="2549230"/>
            <a:ext cx="2106675" cy="404876"/>
          </a:xfrm>
          <a:prstGeom prst="rect">
            <a:avLst/>
          </a:prstGeom>
        </p:spPr>
        <p:txBody>
          <a:bodyPr anchor="t" rtlCol="false" tIns="0" lIns="0" bIns="0" rIns="0">
            <a:spAutoFit/>
          </a:bodyPr>
          <a:lstStyle/>
          <a:p>
            <a:pPr algn="ctr">
              <a:lnSpc>
                <a:spcPts val="2781"/>
              </a:lnSpc>
            </a:pPr>
            <a:r>
              <a:rPr lang="en-US" sz="2599" b="true">
                <a:solidFill>
                  <a:srgbClr val="231F20"/>
                </a:solidFill>
                <a:latin typeface="Codec Pro Bold"/>
                <a:ea typeface="Codec Pro Bold"/>
                <a:cs typeface="Codec Pro Bold"/>
                <a:sym typeface="Codec Pro Bold"/>
              </a:rPr>
              <a:t>Berkala</a:t>
            </a:r>
          </a:p>
        </p:txBody>
      </p:sp>
      <p:sp>
        <p:nvSpPr>
          <p:cNvPr name="TextBox 23" id="23"/>
          <p:cNvSpPr txBox="true"/>
          <p:nvPr/>
        </p:nvSpPr>
        <p:spPr>
          <a:xfrm rot="0">
            <a:off x="9346634" y="2549230"/>
            <a:ext cx="2106675" cy="404876"/>
          </a:xfrm>
          <a:prstGeom prst="rect">
            <a:avLst/>
          </a:prstGeom>
        </p:spPr>
        <p:txBody>
          <a:bodyPr anchor="t" rtlCol="false" tIns="0" lIns="0" bIns="0" rIns="0">
            <a:spAutoFit/>
          </a:bodyPr>
          <a:lstStyle/>
          <a:p>
            <a:pPr algn="ctr">
              <a:lnSpc>
                <a:spcPts val="2781"/>
              </a:lnSpc>
            </a:pPr>
            <a:r>
              <a:rPr lang="en-US" sz="2599" b="true">
                <a:solidFill>
                  <a:srgbClr val="231F20"/>
                </a:solidFill>
                <a:latin typeface="Codec Pro Bold"/>
                <a:ea typeface="Codec Pro Bold"/>
                <a:cs typeface="Codec Pro Bold"/>
                <a:sym typeface="Codec Pro Bold"/>
              </a:rPr>
              <a:t>Setiap Saat</a:t>
            </a:r>
          </a:p>
        </p:txBody>
      </p:sp>
      <p:sp>
        <p:nvSpPr>
          <p:cNvPr name="TextBox 24" id="24"/>
          <p:cNvSpPr txBox="true"/>
          <p:nvPr/>
        </p:nvSpPr>
        <p:spPr>
          <a:xfrm rot="0">
            <a:off x="5071312" y="2549230"/>
            <a:ext cx="2106675" cy="404876"/>
          </a:xfrm>
          <a:prstGeom prst="rect">
            <a:avLst/>
          </a:prstGeom>
        </p:spPr>
        <p:txBody>
          <a:bodyPr anchor="t" rtlCol="false" tIns="0" lIns="0" bIns="0" rIns="0">
            <a:spAutoFit/>
          </a:bodyPr>
          <a:lstStyle/>
          <a:p>
            <a:pPr algn="ctr">
              <a:lnSpc>
                <a:spcPts val="2781"/>
              </a:lnSpc>
            </a:pPr>
            <a:r>
              <a:rPr lang="en-US" sz="2599" b="true">
                <a:solidFill>
                  <a:srgbClr val="231F20"/>
                </a:solidFill>
                <a:latin typeface="Codec Pro Bold"/>
                <a:ea typeface="Codec Pro Bold"/>
                <a:cs typeface="Codec Pro Bold"/>
                <a:sym typeface="Codec Pro Bold"/>
              </a:rPr>
              <a:t>Serta Merta</a:t>
            </a:r>
          </a:p>
        </p:txBody>
      </p:sp>
      <p:sp>
        <p:nvSpPr>
          <p:cNvPr name="TextBox 25" id="25"/>
          <p:cNvSpPr txBox="true"/>
          <p:nvPr/>
        </p:nvSpPr>
        <p:spPr>
          <a:xfrm rot="0">
            <a:off x="13621956" y="2549230"/>
            <a:ext cx="2106675" cy="404876"/>
          </a:xfrm>
          <a:prstGeom prst="rect">
            <a:avLst/>
          </a:prstGeom>
        </p:spPr>
        <p:txBody>
          <a:bodyPr anchor="t" rtlCol="false" tIns="0" lIns="0" bIns="0" rIns="0">
            <a:spAutoFit/>
          </a:bodyPr>
          <a:lstStyle/>
          <a:p>
            <a:pPr algn="ctr">
              <a:lnSpc>
                <a:spcPts val="2781"/>
              </a:lnSpc>
            </a:pPr>
            <a:r>
              <a:rPr lang="en-US" sz="2599" b="true">
                <a:solidFill>
                  <a:srgbClr val="231F20"/>
                </a:solidFill>
                <a:latin typeface="Codec Pro Bold"/>
                <a:ea typeface="Codec Pro Bold"/>
                <a:cs typeface="Codec Pro Bold"/>
                <a:sym typeface="Codec Pro Bold"/>
              </a:rPr>
              <a:t>Dikecualikan</a:t>
            </a:r>
          </a:p>
        </p:txBody>
      </p:sp>
      <p:sp>
        <p:nvSpPr>
          <p:cNvPr name="TextBox 26" id="26"/>
          <p:cNvSpPr txBox="true"/>
          <p:nvPr/>
        </p:nvSpPr>
        <p:spPr>
          <a:xfrm rot="0">
            <a:off x="574569" y="3158345"/>
            <a:ext cx="3763835" cy="2501051"/>
          </a:xfrm>
          <a:prstGeom prst="rect">
            <a:avLst/>
          </a:prstGeom>
        </p:spPr>
        <p:txBody>
          <a:bodyPr anchor="t" rtlCol="false" tIns="0" lIns="0" bIns="0" rIns="0">
            <a:spAutoFit/>
          </a:bodyPr>
          <a:lstStyle/>
          <a:p>
            <a:pPr algn="l" marL="519980" indent="-259990" lvl="1">
              <a:lnSpc>
                <a:spcPts val="3371"/>
              </a:lnSpc>
              <a:buFont typeface="Arial"/>
              <a:buChar char="•"/>
            </a:pPr>
            <a:r>
              <a:rPr lang="en-US" sz="2408">
                <a:solidFill>
                  <a:srgbClr val="000000"/>
                </a:solidFill>
                <a:latin typeface="Trocchi"/>
                <a:ea typeface="Trocchi"/>
                <a:cs typeface="Trocchi"/>
                <a:sym typeface="Trocchi"/>
              </a:rPr>
              <a:t>Profil Kesehatan Provinsi Kalimantan Tengah</a:t>
            </a:r>
          </a:p>
          <a:p>
            <a:pPr algn="l" marL="519980" indent="-259990" lvl="1">
              <a:lnSpc>
                <a:spcPts val="3371"/>
              </a:lnSpc>
              <a:buFont typeface="Arial"/>
              <a:buChar char="•"/>
            </a:pPr>
            <a:r>
              <a:rPr lang="en-US" sz="2408">
                <a:solidFill>
                  <a:srgbClr val="000000"/>
                </a:solidFill>
                <a:latin typeface="Trocchi"/>
                <a:ea typeface="Trocchi"/>
                <a:cs typeface="Trocchi"/>
                <a:sym typeface="Trocchi"/>
              </a:rPr>
              <a:t>Struktur Organisasi</a:t>
            </a:r>
          </a:p>
          <a:p>
            <a:pPr algn="l" marL="519980" indent="-259990" lvl="1">
              <a:lnSpc>
                <a:spcPts val="3371"/>
              </a:lnSpc>
              <a:buFont typeface="Arial"/>
              <a:buChar char="•"/>
            </a:pPr>
            <a:r>
              <a:rPr lang="en-US" sz="2408">
                <a:solidFill>
                  <a:srgbClr val="000000"/>
                </a:solidFill>
                <a:latin typeface="Trocchi"/>
                <a:ea typeface="Trocchi"/>
                <a:cs typeface="Trocchi"/>
                <a:sym typeface="Trocchi"/>
              </a:rPr>
              <a:t>Tugas dan Fungsi Dinas Kesehatan</a:t>
            </a:r>
          </a:p>
        </p:txBody>
      </p:sp>
      <p:sp>
        <p:nvSpPr>
          <p:cNvPr name="TextBox 27" id="27"/>
          <p:cNvSpPr txBox="true"/>
          <p:nvPr/>
        </p:nvSpPr>
        <p:spPr>
          <a:xfrm rot="0">
            <a:off x="4639841" y="3158345"/>
            <a:ext cx="3901936" cy="3339251"/>
          </a:xfrm>
          <a:prstGeom prst="rect">
            <a:avLst/>
          </a:prstGeom>
        </p:spPr>
        <p:txBody>
          <a:bodyPr anchor="t" rtlCol="false" tIns="0" lIns="0" bIns="0" rIns="0">
            <a:spAutoFit/>
          </a:bodyPr>
          <a:lstStyle/>
          <a:p>
            <a:pPr algn="l" marL="519980" indent="-259990" lvl="1">
              <a:lnSpc>
                <a:spcPts val="3371"/>
              </a:lnSpc>
              <a:buFont typeface="Arial"/>
              <a:buChar char="•"/>
            </a:pPr>
            <a:r>
              <a:rPr lang="en-US" sz="2408">
                <a:solidFill>
                  <a:srgbClr val="000000"/>
                </a:solidFill>
                <a:latin typeface="Trocchi"/>
                <a:ea typeface="Trocchi"/>
                <a:cs typeface="Trocchi"/>
                <a:sym typeface="Trocchi"/>
              </a:rPr>
              <a:t>Status Gizi Buruk di Provinsi Kalimantan Tengah</a:t>
            </a:r>
          </a:p>
          <a:p>
            <a:pPr algn="l" marL="519980" indent="-259990" lvl="1">
              <a:lnSpc>
                <a:spcPts val="3371"/>
              </a:lnSpc>
              <a:buFont typeface="Arial"/>
              <a:buChar char="•"/>
            </a:pPr>
            <a:r>
              <a:rPr lang="en-US" sz="2408">
                <a:solidFill>
                  <a:srgbClr val="000000"/>
                </a:solidFill>
                <a:latin typeface="Trocchi"/>
                <a:ea typeface="Trocchi"/>
                <a:cs typeface="Trocchi"/>
                <a:sym typeface="Trocchi"/>
              </a:rPr>
              <a:t>Informasi Mengenai Data Wabah Penyakit</a:t>
            </a:r>
          </a:p>
          <a:p>
            <a:pPr algn="l" marL="519980" indent="-259990" lvl="1">
              <a:lnSpc>
                <a:spcPts val="3371"/>
              </a:lnSpc>
              <a:buFont typeface="Arial"/>
              <a:buChar char="•"/>
            </a:pPr>
            <a:r>
              <a:rPr lang="en-US" sz="2408">
                <a:solidFill>
                  <a:srgbClr val="000000"/>
                </a:solidFill>
                <a:latin typeface="Trocchi"/>
                <a:ea typeface="Trocchi"/>
                <a:cs typeface="Trocchi"/>
                <a:sym typeface="Trocchi"/>
              </a:rPr>
              <a:t>Informasi Tentang Kejadian Luar Biasa (KLB) </a:t>
            </a:r>
          </a:p>
        </p:txBody>
      </p:sp>
      <p:sp>
        <p:nvSpPr>
          <p:cNvPr name="TextBox 28" id="28"/>
          <p:cNvSpPr txBox="true"/>
          <p:nvPr/>
        </p:nvSpPr>
        <p:spPr>
          <a:xfrm rot="0">
            <a:off x="8916934" y="3158345"/>
            <a:ext cx="3901936" cy="2501051"/>
          </a:xfrm>
          <a:prstGeom prst="rect">
            <a:avLst/>
          </a:prstGeom>
        </p:spPr>
        <p:txBody>
          <a:bodyPr anchor="t" rtlCol="false" tIns="0" lIns="0" bIns="0" rIns="0">
            <a:spAutoFit/>
          </a:bodyPr>
          <a:lstStyle/>
          <a:p>
            <a:pPr algn="l" marL="519980" indent="-259990" lvl="1">
              <a:lnSpc>
                <a:spcPts val="3371"/>
              </a:lnSpc>
              <a:buFont typeface="Arial"/>
              <a:buChar char="•"/>
            </a:pPr>
            <a:r>
              <a:rPr lang="en-US" sz="2408">
                <a:solidFill>
                  <a:srgbClr val="000000"/>
                </a:solidFill>
                <a:latin typeface="Trocchi"/>
                <a:ea typeface="Trocchi"/>
                <a:cs typeface="Trocchi"/>
                <a:sym typeface="Trocchi"/>
              </a:rPr>
              <a:t>Data Statistik Kesehatan Publik</a:t>
            </a:r>
          </a:p>
          <a:p>
            <a:pPr algn="l" marL="519980" indent="-259990" lvl="1">
              <a:lnSpc>
                <a:spcPts val="3371"/>
              </a:lnSpc>
              <a:buFont typeface="Arial"/>
              <a:buChar char="•"/>
            </a:pPr>
            <a:r>
              <a:rPr lang="en-US" sz="2408">
                <a:solidFill>
                  <a:srgbClr val="000000"/>
                </a:solidFill>
                <a:latin typeface="Trocchi"/>
                <a:ea typeface="Trocchi"/>
                <a:cs typeface="Trocchi"/>
                <a:sym typeface="Trocchi"/>
              </a:rPr>
              <a:t>Informasi ketersediaan layanan</a:t>
            </a:r>
          </a:p>
          <a:p>
            <a:pPr algn="l" marL="519980" indent="-259990" lvl="1">
              <a:lnSpc>
                <a:spcPts val="3371"/>
              </a:lnSpc>
              <a:buFont typeface="Arial"/>
              <a:buChar char="•"/>
            </a:pPr>
            <a:r>
              <a:rPr lang="en-US" sz="2408">
                <a:solidFill>
                  <a:srgbClr val="000000"/>
                </a:solidFill>
                <a:latin typeface="Trocchi"/>
                <a:ea typeface="Trocchi"/>
                <a:cs typeface="Trocchi"/>
                <a:sym typeface="Trocchi"/>
              </a:rPr>
              <a:t>Indikator program kesehatan</a:t>
            </a:r>
          </a:p>
        </p:txBody>
      </p:sp>
      <p:sp>
        <p:nvSpPr>
          <p:cNvPr name="TextBox 29" id="29"/>
          <p:cNvSpPr txBox="true"/>
          <p:nvPr/>
        </p:nvSpPr>
        <p:spPr>
          <a:xfrm rot="0">
            <a:off x="13357364" y="3158345"/>
            <a:ext cx="3901936" cy="2501051"/>
          </a:xfrm>
          <a:prstGeom prst="rect">
            <a:avLst/>
          </a:prstGeom>
        </p:spPr>
        <p:txBody>
          <a:bodyPr anchor="t" rtlCol="false" tIns="0" lIns="0" bIns="0" rIns="0">
            <a:spAutoFit/>
          </a:bodyPr>
          <a:lstStyle/>
          <a:p>
            <a:pPr algn="l" marL="519980" indent="-259990" lvl="1">
              <a:lnSpc>
                <a:spcPts val="3371"/>
              </a:lnSpc>
              <a:buFont typeface="Arial"/>
              <a:buChar char="•"/>
            </a:pPr>
            <a:r>
              <a:rPr lang="en-US" sz="2408">
                <a:solidFill>
                  <a:srgbClr val="000000"/>
                </a:solidFill>
                <a:latin typeface="Trocchi"/>
                <a:ea typeface="Trocchi"/>
                <a:cs typeface="Trocchi"/>
                <a:sym typeface="Trocchi"/>
              </a:rPr>
              <a:t>Data dan Informasi Kesehatan Pasien</a:t>
            </a:r>
          </a:p>
          <a:p>
            <a:pPr algn="l" marL="519980" indent="-259990" lvl="1">
              <a:lnSpc>
                <a:spcPts val="3371"/>
              </a:lnSpc>
              <a:buFont typeface="Arial"/>
              <a:buChar char="•"/>
            </a:pPr>
            <a:r>
              <a:rPr lang="en-US" sz="2408">
                <a:solidFill>
                  <a:srgbClr val="000000"/>
                </a:solidFill>
                <a:latin typeface="Trocchi"/>
                <a:ea typeface="Trocchi"/>
                <a:cs typeface="Trocchi"/>
                <a:sym typeface="Trocchi"/>
              </a:rPr>
              <a:t>Identitas Pelaporr Aduan Layanan ddi Fasilitas Pelayanan Kesehatan</a:t>
            </a:r>
          </a:p>
        </p:txBody>
      </p:sp>
      <p:sp>
        <p:nvSpPr>
          <p:cNvPr name="TextBox 30" id="30"/>
          <p:cNvSpPr txBox="true"/>
          <p:nvPr/>
        </p:nvSpPr>
        <p:spPr>
          <a:xfrm rot="0">
            <a:off x="900987" y="7504231"/>
            <a:ext cx="16146979" cy="757301"/>
          </a:xfrm>
          <a:prstGeom prst="rect">
            <a:avLst/>
          </a:prstGeom>
        </p:spPr>
        <p:txBody>
          <a:bodyPr anchor="t" rtlCol="false" tIns="0" lIns="0" bIns="0" rIns="0">
            <a:spAutoFit/>
          </a:bodyPr>
          <a:lstStyle/>
          <a:p>
            <a:pPr algn="l">
              <a:lnSpc>
                <a:spcPts val="2781"/>
              </a:lnSpc>
            </a:pPr>
            <a:r>
              <a:rPr lang="en-US" sz="2599" b="true">
                <a:solidFill>
                  <a:srgbClr val="231F20"/>
                </a:solidFill>
                <a:latin typeface="Codec Pro Bold"/>
                <a:ea typeface="Codec Pro Bold"/>
                <a:cs typeface="Codec Pro Bold"/>
                <a:sym typeface="Codec Pro Bold"/>
              </a:rPr>
              <a:t>Informasi yang dikecualikan berdasarkan hasil Uji Konsekuensi dengan Penetapan PPID Provinsi Kalimantan Tengah Nomor : 04/DIK/PPID-KT/2025</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5400000">
            <a:off x="-1777419" y="8689220"/>
            <a:ext cx="6794770" cy="7029681"/>
            <a:chOff x="0" y="0"/>
            <a:chExt cx="9059693" cy="9372909"/>
          </a:xfrm>
        </p:grpSpPr>
        <p:grpSp>
          <p:nvGrpSpPr>
            <p:cNvPr name="Group 3" id="3"/>
            <p:cNvGrpSpPr/>
            <p:nvPr/>
          </p:nvGrpSpPr>
          <p:grpSpPr>
            <a:xfrm rot="-2700000">
              <a:off x="1099575" y="2964119"/>
              <a:ext cx="5309215" cy="5309215"/>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4F4F4"/>
              </a:solidFill>
            </p:spPr>
          </p:sp>
          <p:sp>
            <p:nvSpPr>
              <p:cNvPr name="TextBox 5" id="5"/>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6" id="6"/>
            <p:cNvGrpSpPr/>
            <p:nvPr/>
          </p:nvGrpSpPr>
          <p:grpSpPr>
            <a:xfrm rot="-2700000">
              <a:off x="1919586" y="1099575"/>
              <a:ext cx="5309215" cy="5309215"/>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8" id="8"/>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9" id="9"/>
            <p:cNvGrpSpPr/>
            <p:nvPr/>
          </p:nvGrpSpPr>
          <p:grpSpPr>
            <a:xfrm rot="-2700000">
              <a:off x="1919586" y="2944532"/>
              <a:ext cx="5309215" cy="5309215"/>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1" id="11"/>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2" id="12"/>
            <p:cNvGrpSpPr/>
            <p:nvPr/>
          </p:nvGrpSpPr>
          <p:grpSpPr>
            <a:xfrm rot="-2700000">
              <a:off x="2582917" y="2944532"/>
              <a:ext cx="5309215" cy="5309215"/>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4" id="14"/>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5" id="15"/>
            <p:cNvGrpSpPr/>
            <p:nvPr/>
          </p:nvGrpSpPr>
          <p:grpSpPr>
            <a:xfrm rot="-2700000">
              <a:off x="2650903" y="1099575"/>
              <a:ext cx="5309215" cy="5309215"/>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7" id="17"/>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sp>
        <p:nvSpPr>
          <p:cNvPr name="Freeform 18" id="18"/>
          <p:cNvSpPr/>
          <p:nvPr/>
        </p:nvSpPr>
        <p:spPr>
          <a:xfrm flipH="false" flipV="false" rot="0">
            <a:off x="-3045964"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9" id="19"/>
          <p:cNvSpPr/>
          <p:nvPr/>
        </p:nvSpPr>
        <p:spPr>
          <a:xfrm flipH="false" flipV="false" rot="1802135">
            <a:off x="9935561" y="5873838"/>
            <a:ext cx="387982" cy="337191"/>
          </a:xfrm>
          <a:custGeom>
            <a:avLst/>
            <a:gdLst/>
            <a:ahLst/>
            <a:cxnLst/>
            <a:rect r="r" b="b" t="t" l="l"/>
            <a:pathLst>
              <a:path h="337191" w="387982">
                <a:moveTo>
                  <a:pt x="0" y="0"/>
                </a:moveTo>
                <a:lnTo>
                  <a:pt x="387982" y="0"/>
                </a:lnTo>
                <a:lnTo>
                  <a:pt x="387982" y="337192"/>
                </a:lnTo>
                <a:lnTo>
                  <a:pt x="0" y="33719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20" id="20"/>
          <p:cNvGrpSpPr/>
          <p:nvPr/>
        </p:nvGrpSpPr>
        <p:grpSpPr>
          <a:xfrm rot="0">
            <a:off x="602915" y="5267489"/>
            <a:ext cx="7437187" cy="693937"/>
            <a:chOff x="0" y="0"/>
            <a:chExt cx="9916250" cy="925250"/>
          </a:xfrm>
        </p:grpSpPr>
        <p:sp>
          <p:nvSpPr>
            <p:cNvPr name="Freeform 21" id="21"/>
            <p:cNvSpPr/>
            <p:nvPr/>
          </p:nvSpPr>
          <p:spPr>
            <a:xfrm flipH="false" flipV="false" rot="1802135">
              <a:off x="77784" y="99280"/>
              <a:ext cx="517309" cy="449588"/>
            </a:xfrm>
            <a:custGeom>
              <a:avLst/>
              <a:gdLst/>
              <a:ahLst/>
              <a:cxnLst/>
              <a:rect r="r" b="b" t="t" l="l"/>
              <a:pathLst>
                <a:path h="449588" w="517309">
                  <a:moveTo>
                    <a:pt x="0" y="0"/>
                  </a:moveTo>
                  <a:lnTo>
                    <a:pt x="517309" y="0"/>
                  </a:lnTo>
                  <a:lnTo>
                    <a:pt x="517309" y="449588"/>
                  </a:lnTo>
                  <a:lnTo>
                    <a:pt x="0" y="4495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22" id="22"/>
            <p:cNvSpPr txBox="true"/>
            <p:nvPr/>
          </p:nvSpPr>
          <p:spPr>
            <a:xfrm rot="0">
              <a:off x="989170" y="62273"/>
              <a:ext cx="8927080" cy="862977"/>
            </a:xfrm>
            <a:prstGeom prst="rect">
              <a:avLst/>
            </a:prstGeom>
          </p:spPr>
          <p:txBody>
            <a:bodyPr anchor="t" rtlCol="false" tIns="0" lIns="0" bIns="0" rIns="0">
              <a:spAutoFit/>
            </a:bodyPr>
            <a:lstStyle/>
            <a:p>
              <a:pPr algn="l">
                <a:lnSpc>
                  <a:spcPts val="2617"/>
                </a:lnSpc>
              </a:pPr>
              <a:r>
                <a:rPr lang="en-US" sz="2276" b="true">
                  <a:solidFill>
                    <a:srgbClr val="21264D"/>
                  </a:solidFill>
                  <a:latin typeface="Poppins Bold"/>
                  <a:ea typeface="Poppins Bold"/>
                  <a:cs typeface="Poppins Bold"/>
                  <a:sym typeface="Poppins Bold"/>
                </a:rPr>
                <a:t>PERMOHONAN INFORMASI PUBLIK TAHUN 2025</a:t>
              </a:r>
            </a:p>
            <a:p>
              <a:pPr algn="l">
                <a:lnSpc>
                  <a:spcPts val="2387"/>
                </a:lnSpc>
              </a:pPr>
              <a:r>
                <a:rPr lang="en-US" sz="2076" b="true">
                  <a:solidFill>
                    <a:srgbClr val="21264D"/>
                  </a:solidFill>
                  <a:latin typeface="Poppins Bold"/>
                  <a:ea typeface="Poppins Bold"/>
                  <a:cs typeface="Poppins Bold"/>
                  <a:sym typeface="Poppins Bold"/>
                </a:rPr>
                <a:t>(PER 23 SEPTEMBER 2025)</a:t>
              </a:r>
            </a:p>
          </p:txBody>
        </p:sp>
      </p:grpSp>
      <p:grpSp>
        <p:nvGrpSpPr>
          <p:cNvPr name="Group 23" id="23"/>
          <p:cNvGrpSpPr/>
          <p:nvPr/>
        </p:nvGrpSpPr>
        <p:grpSpPr>
          <a:xfrm rot="0">
            <a:off x="602915" y="1932619"/>
            <a:ext cx="7866857" cy="486111"/>
            <a:chOff x="0" y="0"/>
            <a:chExt cx="10489142" cy="648148"/>
          </a:xfrm>
        </p:grpSpPr>
        <p:sp>
          <p:nvSpPr>
            <p:cNvPr name="Freeform 24" id="24"/>
            <p:cNvSpPr/>
            <p:nvPr/>
          </p:nvSpPr>
          <p:spPr>
            <a:xfrm flipH="false" flipV="false" rot="1802135">
              <a:off x="77784" y="99280"/>
              <a:ext cx="517309" cy="449588"/>
            </a:xfrm>
            <a:custGeom>
              <a:avLst/>
              <a:gdLst/>
              <a:ahLst/>
              <a:cxnLst/>
              <a:rect r="r" b="b" t="t" l="l"/>
              <a:pathLst>
                <a:path h="449588" w="517309">
                  <a:moveTo>
                    <a:pt x="0" y="0"/>
                  </a:moveTo>
                  <a:lnTo>
                    <a:pt x="517309" y="0"/>
                  </a:lnTo>
                  <a:lnTo>
                    <a:pt x="517309" y="449588"/>
                  </a:lnTo>
                  <a:lnTo>
                    <a:pt x="0" y="4495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25" id="25"/>
            <p:cNvSpPr txBox="true"/>
            <p:nvPr/>
          </p:nvSpPr>
          <p:spPr>
            <a:xfrm rot="0">
              <a:off x="989170" y="62273"/>
              <a:ext cx="9499972" cy="470124"/>
            </a:xfrm>
            <a:prstGeom prst="rect">
              <a:avLst/>
            </a:prstGeom>
          </p:spPr>
          <p:txBody>
            <a:bodyPr anchor="t" rtlCol="false" tIns="0" lIns="0" bIns="0" rIns="0">
              <a:spAutoFit/>
            </a:bodyPr>
            <a:lstStyle/>
            <a:p>
              <a:pPr algn="l">
                <a:lnSpc>
                  <a:spcPts val="2617"/>
                </a:lnSpc>
              </a:pPr>
              <a:r>
                <a:rPr lang="en-US" sz="2276" b="true">
                  <a:solidFill>
                    <a:srgbClr val="21264D"/>
                  </a:solidFill>
                  <a:latin typeface="Poppins Bold"/>
                  <a:ea typeface="Poppins Bold"/>
                  <a:cs typeface="Poppins Bold"/>
                  <a:sym typeface="Poppins Bold"/>
                </a:rPr>
                <a:t>PERMOHONAN INFORMASI PUBLIK TAHUN 2024</a:t>
              </a:r>
            </a:p>
          </p:txBody>
        </p:sp>
      </p:grpSp>
      <p:sp>
        <p:nvSpPr>
          <p:cNvPr name="TextBox 26" id="26"/>
          <p:cNvSpPr txBox="true"/>
          <p:nvPr/>
        </p:nvSpPr>
        <p:spPr>
          <a:xfrm rot="0">
            <a:off x="1220540" y="247162"/>
            <a:ext cx="6248624" cy="1521169"/>
          </a:xfrm>
          <a:prstGeom prst="rect">
            <a:avLst/>
          </a:prstGeom>
        </p:spPr>
        <p:txBody>
          <a:bodyPr anchor="t" rtlCol="false" tIns="0" lIns="0" bIns="0" rIns="0">
            <a:spAutoFit/>
          </a:bodyPr>
          <a:lstStyle/>
          <a:p>
            <a:pPr algn="l">
              <a:lnSpc>
                <a:spcPts val="5783"/>
              </a:lnSpc>
            </a:pPr>
            <a:r>
              <a:rPr lang="en-US" sz="5029" b="true">
                <a:solidFill>
                  <a:srgbClr val="21264D"/>
                </a:solidFill>
                <a:latin typeface="Poppins Bold"/>
                <a:ea typeface="Poppins Bold"/>
                <a:cs typeface="Poppins Bold"/>
                <a:sym typeface="Poppins Bold"/>
              </a:rPr>
              <a:t>STATISTIK INFORMASI PUBLIK</a:t>
            </a:r>
          </a:p>
        </p:txBody>
      </p:sp>
      <p:sp>
        <p:nvSpPr>
          <p:cNvPr name="TextBox 27" id="27"/>
          <p:cNvSpPr txBox="true"/>
          <p:nvPr/>
        </p:nvSpPr>
        <p:spPr>
          <a:xfrm rot="0">
            <a:off x="660514" y="2477754"/>
            <a:ext cx="8948587" cy="2420015"/>
          </a:xfrm>
          <a:prstGeom prst="rect">
            <a:avLst/>
          </a:prstGeom>
        </p:spPr>
        <p:txBody>
          <a:bodyPr anchor="t" rtlCol="false" tIns="0" lIns="0" bIns="0" rIns="0">
            <a:spAutoFit/>
          </a:bodyPr>
          <a:lstStyle/>
          <a:p>
            <a:pPr algn="l">
              <a:lnSpc>
                <a:spcPts val="3855"/>
              </a:lnSpc>
            </a:pPr>
            <a:r>
              <a:rPr lang="en-US" sz="2754" b="true">
                <a:solidFill>
                  <a:srgbClr val="000000"/>
                </a:solidFill>
                <a:latin typeface="Open Sans 1 Bold"/>
                <a:ea typeface="Open Sans 1 Bold"/>
                <a:cs typeface="Open Sans 1 Bold"/>
                <a:sym typeface="Open Sans 1 Bold"/>
              </a:rPr>
              <a:t>Permohonan Informasi Langsung : 19 Permohonan</a:t>
            </a:r>
          </a:p>
          <a:p>
            <a:pPr algn="l">
              <a:lnSpc>
                <a:spcPts val="3855"/>
              </a:lnSpc>
            </a:pPr>
            <a:r>
              <a:rPr lang="en-US" sz="2754" b="true">
                <a:solidFill>
                  <a:srgbClr val="000000"/>
                </a:solidFill>
                <a:latin typeface="Open Sans 1 Bold"/>
                <a:ea typeface="Open Sans 1 Bold"/>
                <a:cs typeface="Open Sans 1 Bold"/>
                <a:sym typeface="Open Sans 1 Bold"/>
              </a:rPr>
              <a:t>Facebook : 10 Permohonan</a:t>
            </a:r>
          </a:p>
          <a:p>
            <a:pPr algn="l">
              <a:lnSpc>
                <a:spcPts val="3855"/>
              </a:lnSpc>
            </a:pPr>
            <a:r>
              <a:rPr lang="en-US" sz="2754" b="true">
                <a:solidFill>
                  <a:srgbClr val="000000"/>
                </a:solidFill>
                <a:latin typeface="Open Sans 1 Bold"/>
                <a:ea typeface="Open Sans 1 Bold"/>
                <a:cs typeface="Open Sans 1 Bold"/>
                <a:sym typeface="Open Sans 1 Bold"/>
              </a:rPr>
              <a:t>Instagram : 16 Permohonan</a:t>
            </a:r>
          </a:p>
          <a:p>
            <a:pPr algn="l">
              <a:lnSpc>
                <a:spcPts val="3855"/>
              </a:lnSpc>
            </a:pPr>
            <a:r>
              <a:rPr lang="en-US" sz="2754" b="true">
                <a:solidFill>
                  <a:srgbClr val="000000"/>
                </a:solidFill>
                <a:latin typeface="Open Sans 1 Bold"/>
                <a:ea typeface="Open Sans 1 Bold"/>
                <a:cs typeface="Open Sans 1 Bold"/>
                <a:sym typeface="Open Sans 1 Bold"/>
              </a:rPr>
              <a:t>Website : 1 Permohonan</a:t>
            </a:r>
          </a:p>
          <a:p>
            <a:pPr algn="l">
              <a:lnSpc>
                <a:spcPts val="3855"/>
              </a:lnSpc>
            </a:pPr>
            <a:r>
              <a:rPr lang="en-US" sz="2754" b="true">
                <a:solidFill>
                  <a:srgbClr val="000000"/>
                </a:solidFill>
                <a:latin typeface="Open Sans 1 Bold"/>
                <a:ea typeface="Open Sans 1 Bold"/>
                <a:cs typeface="Open Sans 1 Bold"/>
                <a:sym typeface="Open Sans 1 Bold"/>
              </a:rPr>
              <a:t>Email : 5 Permohonan</a:t>
            </a:r>
          </a:p>
        </p:txBody>
      </p:sp>
      <p:sp>
        <p:nvSpPr>
          <p:cNvPr name="TextBox 28" id="28"/>
          <p:cNvSpPr txBox="true"/>
          <p:nvPr/>
        </p:nvSpPr>
        <p:spPr>
          <a:xfrm rot="0">
            <a:off x="650181" y="6283521"/>
            <a:ext cx="8969252" cy="2425494"/>
          </a:xfrm>
          <a:prstGeom prst="rect">
            <a:avLst/>
          </a:prstGeom>
        </p:spPr>
        <p:txBody>
          <a:bodyPr anchor="t" rtlCol="false" tIns="0" lIns="0" bIns="0" rIns="0">
            <a:spAutoFit/>
          </a:bodyPr>
          <a:lstStyle/>
          <a:p>
            <a:pPr algn="l">
              <a:lnSpc>
                <a:spcPts val="3864"/>
              </a:lnSpc>
            </a:pPr>
            <a:r>
              <a:rPr lang="en-US" sz="2760" b="true">
                <a:solidFill>
                  <a:srgbClr val="000000"/>
                </a:solidFill>
                <a:latin typeface="Open Sans 1 Bold"/>
                <a:ea typeface="Open Sans 1 Bold"/>
                <a:cs typeface="Open Sans 1 Bold"/>
                <a:sym typeface="Open Sans 1 Bold"/>
              </a:rPr>
              <a:t>Permohonan Informasi Langsung : 10 Permohonan</a:t>
            </a:r>
          </a:p>
          <a:p>
            <a:pPr algn="l">
              <a:lnSpc>
                <a:spcPts val="3864"/>
              </a:lnSpc>
            </a:pPr>
            <a:r>
              <a:rPr lang="en-US" sz="2760" b="true">
                <a:solidFill>
                  <a:srgbClr val="000000"/>
                </a:solidFill>
                <a:latin typeface="Open Sans 1 Bold"/>
                <a:ea typeface="Open Sans 1 Bold"/>
                <a:cs typeface="Open Sans 1 Bold"/>
                <a:sym typeface="Open Sans 1 Bold"/>
              </a:rPr>
              <a:t>Facebook : 10 Permohonan</a:t>
            </a:r>
          </a:p>
          <a:p>
            <a:pPr algn="l">
              <a:lnSpc>
                <a:spcPts val="3864"/>
              </a:lnSpc>
            </a:pPr>
            <a:r>
              <a:rPr lang="en-US" sz="2760" b="true">
                <a:solidFill>
                  <a:srgbClr val="000000"/>
                </a:solidFill>
                <a:latin typeface="Open Sans 1 Bold"/>
                <a:ea typeface="Open Sans 1 Bold"/>
                <a:cs typeface="Open Sans 1 Bold"/>
                <a:sym typeface="Open Sans 1 Bold"/>
              </a:rPr>
              <a:t>Instagram : 68 Permohonan</a:t>
            </a:r>
          </a:p>
          <a:p>
            <a:pPr algn="l">
              <a:lnSpc>
                <a:spcPts val="3864"/>
              </a:lnSpc>
            </a:pPr>
            <a:r>
              <a:rPr lang="en-US" sz="2760" b="true">
                <a:solidFill>
                  <a:srgbClr val="000000"/>
                </a:solidFill>
                <a:latin typeface="Open Sans 1 Bold"/>
                <a:ea typeface="Open Sans 1 Bold"/>
                <a:cs typeface="Open Sans 1 Bold"/>
                <a:sym typeface="Open Sans 1 Bold"/>
              </a:rPr>
              <a:t>Website : 1 Permohonan</a:t>
            </a:r>
          </a:p>
          <a:p>
            <a:pPr algn="l">
              <a:lnSpc>
                <a:spcPts val="3864"/>
              </a:lnSpc>
            </a:pPr>
            <a:r>
              <a:rPr lang="en-US" sz="2760" b="true">
                <a:solidFill>
                  <a:srgbClr val="000000"/>
                </a:solidFill>
                <a:latin typeface="Open Sans 1 Bold"/>
                <a:ea typeface="Open Sans 1 Bold"/>
                <a:cs typeface="Open Sans 1 Bold"/>
                <a:sym typeface="Open Sans 1 Bold"/>
              </a:rPr>
              <a:t>Email : 5 Permohonan</a:t>
            </a:r>
          </a:p>
        </p:txBody>
      </p:sp>
      <p:sp>
        <p:nvSpPr>
          <p:cNvPr name="TextBox 29" id="29"/>
          <p:cNvSpPr txBox="true"/>
          <p:nvPr/>
        </p:nvSpPr>
        <p:spPr>
          <a:xfrm rot="0">
            <a:off x="10620006" y="5780328"/>
            <a:ext cx="7281772" cy="681206"/>
          </a:xfrm>
          <a:prstGeom prst="rect">
            <a:avLst/>
          </a:prstGeom>
        </p:spPr>
        <p:txBody>
          <a:bodyPr anchor="t" rtlCol="false" tIns="0" lIns="0" bIns="0" rIns="0">
            <a:spAutoFit/>
          </a:bodyPr>
          <a:lstStyle/>
          <a:p>
            <a:pPr algn="l">
              <a:lnSpc>
                <a:spcPts val="2617"/>
              </a:lnSpc>
            </a:pPr>
            <a:r>
              <a:rPr lang="en-US" sz="2276" b="true">
                <a:solidFill>
                  <a:srgbClr val="21264D"/>
                </a:solidFill>
                <a:latin typeface="Poppins Bold"/>
                <a:ea typeface="Poppins Bold"/>
                <a:cs typeface="Poppins Bold"/>
                <a:sym typeface="Poppins Bold"/>
              </a:rPr>
              <a:t>PENGIKUT MEDIA SOSIAL DINKES PROV KALTENG TAHUN 2025</a:t>
            </a:r>
          </a:p>
        </p:txBody>
      </p:sp>
      <p:sp>
        <p:nvSpPr>
          <p:cNvPr name="TextBox 30" id="30"/>
          <p:cNvSpPr txBox="true"/>
          <p:nvPr/>
        </p:nvSpPr>
        <p:spPr>
          <a:xfrm rot="0">
            <a:off x="10620006" y="6630101"/>
            <a:ext cx="6099507" cy="2555240"/>
          </a:xfrm>
          <a:prstGeom prst="rect">
            <a:avLst/>
          </a:prstGeom>
        </p:spPr>
        <p:txBody>
          <a:bodyPr anchor="t" rtlCol="false" tIns="0" lIns="0" bIns="0" rIns="0">
            <a:spAutoFit/>
          </a:bodyPr>
          <a:lstStyle/>
          <a:p>
            <a:pPr algn="l">
              <a:lnSpc>
                <a:spcPts val="4059"/>
              </a:lnSpc>
            </a:pPr>
            <a:r>
              <a:rPr lang="en-US" sz="2899" b="true">
                <a:solidFill>
                  <a:srgbClr val="000000"/>
                </a:solidFill>
                <a:latin typeface="Open Sans 1 Bold"/>
                <a:ea typeface="Open Sans 1 Bold"/>
                <a:cs typeface="Open Sans 1 Bold"/>
                <a:sym typeface="Open Sans 1 Bold"/>
              </a:rPr>
              <a:t>Instagram    : 21.700 Pengikut</a:t>
            </a:r>
          </a:p>
          <a:p>
            <a:pPr algn="l">
              <a:lnSpc>
                <a:spcPts val="4059"/>
              </a:lnSpc>
            </a:pPr>
            <a:r>
              <a:rPr lang="en-US" sz="2899" b="true">
                <a:solidFill>
                  <a:srgbClr val="000000"/>
                </a:solidFill>
                <a:latin typeface="Open Sans 1 Bold"/>
                <a:ea typeface="Open Sans 1 Bold"/>
                <a:cs typeface="Open Sans 1 Bold"/>
                <a:sym typeface="Open Sans 1 Bold"/>
              </a:rPr>
              <a:t>Facebook     : 11.000 Pengikut</a:t>
            </a:r>
          </a:p>
          <a:p>
            <a:pPr algn="l">
              <a:lnSpc>
                <a:spcPts val="4059"/>
              </a:lnSpc>
            </a:pPr>
            <a:r>
              <a:rPr lang="en-US" sz="2899" b="true">
                <a:solidFill>
                  <a:srgbClr val="000000"/>
                </a:solidFill>
                <a:latin typeface="Open Sans 1 Bold"/>
                <a:ea typeface="Open Sans 1 Bold"/>
                <a:cs typeface="Open Sans 1 Bold"/>
                <a:sym typeface="Open Sans 1 Bold"/>
              </a:rPr>
              <a:t>Twitter / X    : 98 Pengikut</a:t>
            </a:r>
          </a:p>
          <a:p>
            <a:pPr algn="l">
              <a:lnSpc>
                <a:spcPts val="4059"/>
              </a:lnSpc>
            </a:pPr>
            <a:r>
              <a:rPr lang="en-US" sz="2899" b="true">
                <a:solidFill>
                  <a:srgbClr val="000000"/>
                </a:solidFill>
                <a:latin typeface="Open Sans 1 Bold"/>
                <a:ea typeface="Open Sans 1 Bold"/>
                <a:cs typeface="Open Sans 1 Bold"/>
                <a:sym typeface="Open Sans 1 Bold"/>
              </a:rPr>
              <a:t>Tiktok            : 1240 Pengikut</a:t>
            </a:r>
          </a:p>
          <a:p>
            <a:pPr algn="l">
              <a:lnSpc>
                <a:spcPts val="4059"/>
              </a:lnSpc>
            </a:pPr>
            <a:r>
              <a:rPr lang="en-US" sz="2899" b="true">
                <a:solidFill>
                  <a:srgbClr val="000000"/>
                </a:solidFill>
                <a:latin typeface="Open Sans 1 Bold"/>
                <a:ea typeface="Open Sans 1 Bold"/>
                <a:cs typeface="Open Sans 1 Bold"/>
                <a:sym typeface="Open Sans 1 Bold"/>
              </a:rPr>
              <a:t>Youtube        : 424 Subscriber</a:t>
            </a:r>
          </a:p>
        </p:txBody>
      </p:sp>
      <p:sp>
        <p:nvSpPr>
          <p:cNvPr name="Freeform 31" id="31"/>
          <p:cNvSpPr/>
          <p:nvPr/>
        </p:nvSpPr>
        <p:spPr>
          <a:xfrm flipH="false" flipV="false" rot="0">
            <a:off x="9500942" y="207812"/>
            <a:ext cx="8492024" cy="5314647"/>
          </a:xfrm>
          <a:custGeom>
            <a:avLst/>
            <a:gdLst/>
            <a:ahLst/>
            <a:cxnLst/>
            <a:rect r="r" b="b" t="t" l="l"/>
            <a:pathLst>
              <a:path h="5314647" w="8492024">
                <a:moveTo>
                  <a:pt x="0" y="0"/>
                </a:moveTo>
                <a:lnTo>
                  <a:pt x="8492023" y="0"/>
                </a:lnTo>
                <a:lnTo>
                  <a:pt x="8492023" y="5314646"/>
                </a:lnTo>
                <a:lnTo>
                  <a:pt x="0" y="5314646"/>
                </a:lnTo>
                <a:lnTo>
                  <a:pt x="0" y="0"/>
                </a:lnTo>
                <a:close/>
              </a:path>
            </a:pathLst>
          </a:custGeom>
          <a:blipFill>
            <a:blip r:embed="rId6"/>
            <a:stretch>
              <a:fillRect l="-5145" t="-520" r="-7324" b="-566"/>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2068085" y="0"/>
            <a:ext cx="6925620" cy="10287000"/>
            <a:chOff x="0" y="0"/>
            <a:chExt cx="4275074" cy="6350000"/>
          </a:xfrm>
        </p:grpSpPr>
        <p:sp>
          <p:nvSpPr>
            <p:cNvPr name="Freeform 3" id="3"/>
            <p:cNvSpPr/>
            <p:nvPr/>
          </p:nvSpPr>
          <p:spPr>
            <a:xfrm flipH="false" flipV="false" rot="0">
              <a:off x="0" y="0"/>
              <a:ext cx="4275074" cy="6350000"/>
            </a:xfrm>
            <a:custGeom>
              <a:avLst/>
              <a:gdLst/>
              <a:ahLst/>
              <a:cxnLst/>
              <a:rect r="r" b="b" t="t" l="l"/>
              <a:pathLst>
                <a:path h="6350000" w="4275074">
                  <a:moveTo>
                    <a:pt x="4275074" y="0"/>
                  </a:moveTo>
                  <a:lnTo>
                    <a:pt x="2736723" y="6350000"/>
                  </a:lnTo>
                  <a:lnTo>
                    <a:pt x="0" y="6350000"/>
                  </a:lnTo>
                  <a:lnTo>
                    <a:pt x="1520444" y="0"/>
                  </a:lnTo>
                  <a:lnTo>
                    <a:pt x="4275074" y="0"/>
                  </a:lnTo>
                  <a:close/>
                </a:path>
              </a:pathLst>
            </a:custGeom>
            <a:blipFill>
              <a:blip r:embed="rId2"/>
              <a:stretch>
                <a:fillRect l="-50462" t="0" r="-72479" b="0"/>
              </a:stretch>
            </a:blipFill>
          </p:spPr>
        </p:sp>
      </p:grpSp>
      <p:grpSp>
        <p:nvGrpSpPr>
          <p:cNvPr name="Group 4" id="4"/>
          <p:cNvGrpSpPr/>
          <p:nvPr/>
        </p:nvGrpSpPr>
        <p:grpSpPr>
          <a:xfrm rot="5400000">
            <a:off x="6081084" y="8334358"/>
            <a:ext cx="6794770" cy="7029681"/>
            <a:chOff x="0" y="0"/>
            <a:chExt cx="9059693" cy="9372909"/>
          </a:xfrm>
        </p:grpSpPr>
        <p:grpSp>
          <p:nvGrpSpPr>
            <p:cNvPr name="Group 5" id="5"/>
            <p:cNvGrpSpPr/>
            <p:nvPr/>
          </p:nvGrpSpPr>
          <p:grpSpPr>
            <a:xfrm rot="-2700000">
              <a:off x="1099575" y="2964119"/>
              <a:ext cx="5309215" cy="5309215"/>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4F4F4"/>
              </a:solidFill>
            </p:spPr>
          </p:sp>
          <p:sp>
            <p:nvSpPr>
              <p:cNvPr name="TextBox 7" id="7"/>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8" id="8"/>
            <p:cNvGrpSpPr/>
            <p:nvPr/>
          </p:nvGrpSpPr>
          <p:grpSpPr>
            <a:xfrm rot="-2700000">
              <a:off x="1919586" y="1099575"/>
              <a:ext cx="5309215" cy="5309215"/>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10" id="10"/>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1" id="11"/>
            <p:cNvGrpSpPr/>
            <p:nvPr/>
          </p:nvGrpSpPr>
          <p:grpSpPr>
            <a:xfrm rot="-2700000">
              <a:off x="1919586" y="2944532"/>
              <a:ext cx="5309215" cy="5309215"/>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3" id="13"/>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4" id="14"/>
            <p:cNvGrpSpPr/>
            <p:nvPr/>
          </p:nvGrpSpPr>
          <p:grpSpPr>
            <a:xfrm rot="-2700000">
              <a:off x="2582917" y="2944532"/>
              <a:ext cx="5309215" cy="5309215"/>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6" id="16"/>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7" id="17"/>
            <p:cNvGrpSpPr/>
            <p:nvPr/>
          </p:nvGrpSpPr>
          <p:grpSpPr>
            <a:xfrm rot="-2700000">
              <a:off x="2650903" y="1099575"/>
              <a:ext cx="5309215" cy="5309215"/>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9" id="19"/>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sp>
        <p:nvSpPr>
          <p:cNvPr name="Freeform 20" id="20"/>
          <p:cNvSpPr/>
          <p:nvPr/>
        </p:nvSpPr>
        <p:spPr>
          <a:xfrm flipH="false" flipV="false" rot="0">
            <a:off x="-3045964"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21" id="21"/>
          <p:cNvSpPr txBox="true"/>
          <p:nvPr/>
        </p:nvSpPr>
        <p:spPr>
          <a:xfrm rot="0">
            <a:off x="1028700" y="2749566"/>
            <a:ext cx="11444104" cy="7504750"/>
          </a:xfrm>
          <a:prstGeom prst="rect">
            <a:avLst/>
          </a:prstGeom>
        </p:spPr>
        <p:txBody>
          <a:bodyPr anchor="t" rtlCol="false" tIns="0" lIns="0" bIns="0" rIns="0">
            <a:spAutoFit/>
          </a:bodyPr>
          <a:lstStyle/>
          <a:p>
            <a:pPr algn="l">
              <a:lnSpc>
                <a:spcPts val="5424"/>
              </a:lnSpc>
            </a:pPr>
            <a:r>
              <a:rPr lang="en-US" sz="3099">
                <a:solidFill>
                  <a:srgbClr val="21264D"/>
                </a:solidFill>
                <a:latin typeface="Bree Serif"/>
                <a:ea typeface="Bree Serif"/>
                <a:cs typeface="Bree Serif"/>
                <a:sym typeface="Bree Serif"/>
              </a:rPr>
              <a:t>Tahun Anggaran 2016 = Rp. 42.500.000</a:t>
            </a:r>
          </a:p>
          <a:p>
            <a:pPr algn="l">
              <a:lnSpc>
                <a:spcPts val="5424"/>
              </a:lnSpc>
            </a:pPr>
            <a:r>
              <a:rPr lang="en-US" sz="3099">
                <a:solidFill>
                  <a:srgbClr val="21264D"/>
                </a:solidFill>
                <a:latin typeface="Bree Serif"/>
                <a:ea typeface="Bree Serif"/>
                <a:cs typeface="Bree Serif"/>
                <a:sym typeface="Bree Serif"/>
              </a:rPr>
              <a:t>Tahun Anggaran 2017 = Rp. 50.000.000</a:t>
            </a:r>
          </a:p>
          <a:p>
            <a:pPr algn="l">
              <a:lnSpc>
                <a:spcPts val="5424"/>
              </a:lnSpc>
            </a:pPr>
            <a:r>
              <a:rPr lang="en-US" sz="3099">
                <a:solidFill>
                  <a:srgbClr val="21264D"/>
                </a:solidFill>
                <a:latin typeface="Bree Serif"/>
                <a:ea typeface="Bree Serif"/>
                <a:cs typeface="Bree Serif"/>
                <a:sym typeface="Bree Serif"/>
              </a:rPr>
              <a:t>Tahun Anggaran 2018 = Rp. 34.450.000</a:t>
            </a:r>
          </a:p>
          <a:p>
            <a:pPr algn="l">
              <a:lnSpc>
                <a:spcPts val="5424"/>
              </a:lnSpc>
            </a:pPr>
            <a:r>
              <a:rPr lang="en-US" sz="3099">
                <a:solidFill>
                  <a:srgbClr val="21264D"/>
                </a:solidFill>
                <a:latin typeface="Bree Serif"/>
                <a:ea typeface="Bree Serif"/>
                <a:cs typeface="Bree Serif"/>
                <a:sym typeface="Bree Serif"/>
              </a:rPr>
              <a:t>Tahun Anggaran 2019 = Rp. 818.843.248</a:t>
            </a:r>
          </a:p>
          <a:p>
            <a:pPr algn="l">
              <a:lnSpc>
                <a:spcPts val="5424"/>
              </a:lnSpc>
            </a:pPr>
            <a:r>
              <a:rPr lang="en-US" sz="3099">
                <a:solidFill>
                  <a:srgbClr val="21264D"/>
                </a:solidFill>
                <a:latin typeface="Bree Serif"/>
                <a:ea typeface="Bree Serif"/>
                <a:cs typeface="Bree Serif"/>
                <a:sym typeface="Bree Serif"/>
              </a:rPr>
              <a:t>Tahun Anggaran 2020 = Rp. 85.438.600</a:t>
            </a:r>
          </a:p>
          <a:p>
            <a:pPr algn="l">
              <a:lnSpc>
                <a:spcPts val="5424"/>
              </a:lnSpc>
            </a:pPr>
            <a:r>
              <a:rPr lang="en-US" sz="3099">
                <a:solidFill>
                  <a:srgbClr val="21264D"/>
                </a:solidFill>
                <a:latin typeface="Bree Serif"/>
                <a:ea typeface="Bree Serif"/>
                <a:cs typeface="Bree Serif"/>
                <a:sym typeface="Bree Serif"/>
              </a:rPr>
              <a:t>Tahun Anggaran 2021 = Rp. 574.809.150</a:t>
            </a:r>
          </a:p>
          <a:p>
            <a:pPr algn="l">
              <a:lnSpc>
                <a:spcPts val="5424"/>
              </a:lnSpc>
            </a:pPr>
            <a:r>
              <a:rPr lang="en-US" sz="3099">
                <a:solidFill>
                  <a:srgbClr val="21264D"/>
                </a:solidFill>
                <a:latin typeface="Bree Serif"/>
                <a:ea typeface="Bree Serif"/>
                <a:cs typeface="Bree Serif"/>
                <a:sym typeface="Bree Serif"/>
              </a:rPr>
              <a:t>Tahun Anggaran 2022 = Rp. 153.260.250</a:t>
            </a:r>
          </a:p>
          <a:p>
            <a:pPr algn="l">
              <a:lnSpc>
                <a:spcPts val="5424"/>
              </a:lnSpc>
            </a:pPr>
            <a:r>
              <a:rPr lang="en-US" sz="3099">
                <a:solidFill>
                  <a:srgbClr val="21264D"/>
                </a:solidFill>
                <a:latin typeface="Bree Serif"/>
                <a:ea typeface="Bree Serif"/>
                <a:cs typeface="Bree Serif"/>
                <a:sym typeface="Bree Serif"/>
              </a:rPr>
              <a:t>Tahun Anggaran 2023 = Rp. 59.000.000</a:t>
            </a:r>
          </a:p>
          <a:p>
            <a:pPr algn="l">
              <a:lnSpc>
                <a:spcPts val="5424"/>
              </a:lnSpc>
            </a:pPr>
            <a:r>
              <a:rPr lang="en-US" sz="3099">
                <a:solidFill>
                  <a:srgbClr val="21264D"/>
                </a:solidFill>
                <a:latin typeface="Bree Serif"/>
                <a:ea typeface="Bree Serif"/>
                <a:cs typeface="Bree Serif"/>
                <a:sym typeface="Bree Serif"/>
              </a:rPr>
              <a:t>Tahun Anggaran 2024 = Rp. 155.000.000</a:t>
            </a:r>
          </a:p>
          <a:p>
            <a:pPr algn="l">
              <a:lnSpc>
                <a:spcPts val="5424"/>
              </a:lnSpc>
            </a:pPr>
            <a:r>
              <a:rPr lang="en-US" sz="3099">
                <a:solidFill>
                  <a:srgbClr val="21264D"/>
                </a:solidFill>
                <a:latin typeface="Bree Serif"/>
                <a:ea typeface="Bree Serif"/>
                <a:cs typeface="Bree Serif"/>
                <a:sym typeface="Bree Serif"/>
              </a:rPr>
              <a:t>Tahun Anggaran 2025 = Rp. 463.507.000</a:t>
            </a:r>
          </a:p>
          <a:p>
            <a:pPr algn="l">
              <a:lnSpc>
                <a:spcPts val="5599"/>
              </a:lnSpc>
            </a:pPr>
          </a:p>
        </p:txBody>
      </p:sp>
      <p:grpSp>
        <p:nvGrpSpPr>
          <p:cNvPr name="Group 22" id="22"/>
          <p:cNvGrpSpPr>
            <a:grpSpLocks noChangeAspect="true"/>
          </p:cNvGrpSpPr>
          <p:nvPr/>
        </p:nvGrpSpPr>
        <p:grpSpPr>
          <a:xfrm rot="0">
            <a:off x="9478469" y="2682891"/>
            <a:ext cx="4327385" cy="6427700"/>
            <a:chOff x="0" y="0"/>
            <a:chExt cx="4275074" cy="6350000"/>
          </a:xfrm>
        </p:grpSpPr>
        <p:sp>
          <p:nvSpPr>
            <p:cNvPr name="Freeform 23" id="23"/>
            <p:cNvSpPr/>
            <p:nvPr/>
          </p:nvSpPr>
          <p:spPr>
            <a:xfrm flipH="false" flipV="false" rot="0">
              <a:off x="0" y="0"/>
              <a:ext cx="4275074" cy="6350000"/>
            </a:xfrm>
            <a:custGeom>
              <a:avLst/>
              <a:gdLst/>
              <a:ahLst/>
              <a:cxnLst/>
              <a:rect r="r" b="b" t="t" l="l"/>
              <a:pathLst>
                <a:path h="6350000" w="4275074">
                  <a:moveTo>
                    <a:pt x="4275074" y="0"/>
                  </a:moveTo>
                  <a:lnTo>
                    <a:pt x="2736723" y="6350000"/>
                  </a:lnTo>
                  <a:lnTo>
                    <a:pt x="0" y="6350000"/>
                  </a:lnTo>
                  <a:lnTo>
                    <a:pt x="1520444" y="0"/>
                  </a:lnTo>
                  <a:lnTo>
                    <a:pt x="4275074" y="0"/>
                  </a:lnTo>
                  <a:close/>
                </a:path>
              </a:pathLst>
            </a:custGeom>
            <a:blipFill>
              <a:blip r:embed="rId5"/>
              <a:stretch>
                <a:fillRect l="-48535" t="0" r="0" b="0"/>
              </a:stretch>
            </a:blipFill>
          </p:spPr>
        </p:sp>
      </p:grpSp>
      <p:sp>
        <p:nvSpPr>
          <p:cNvPr name="TextBox 24" id="24"/>
          <p:cNvSpPr txBox="true"/>
          <p:nvPr/>
        </p:nvSpPr>
        <p:spPr>
          <a:xfrm rot="0">
            <a:off x="1028700" y="359685"/>
            <a:ext cx="11964610" cy="945591"/>
          </a:xfrm>
          <a:prstGeom prst="rect">
            <a:avLst/>
          </a:prstGeom>
        </p:spPr>
        <p:txBody>
          <a:bodyPr anchor="t" rtlCol="false" tIns="0" lIns="0" bIns="0" rIns="0">
            <a:spAutoFit/>
          </a:bodyPr>
          <a:lstStyle/>
          <a:p>
            <a:pPr algn="l">
              <a:lnSpc>
                <a:spcPts val="6968"/>
              </a:lnSpc>
            </a:pPr>
            <a:r>
              <a:rPr lang="en-US" sz="6059" b="true">
                <a:solidFill>
                  <a:srgbClr val="21264D"/>
                </a:solidFill>
                <a:latin typeface="Poppins Bold"/>
                <a:ea typeface="Poppins Bold"/>
                <a:cs typeface="Poppins Bold"/>
                <a:sym typeface="Poppins Bold"/>
              </a:rPr>
              <a:t>DUKUNGAN ANGGARAN PPID</a:t>
            </a:r>
          </a:p>
        </p:txBody>
      </p:sp>
      <p:sp>
        <p:nvSpPr>
          <p:cNvPr name="TextBox 25" id="25"/>
          <p:cNvSpPr txBox="true"/>
          <p:nvPr/>
        </p:nvSpPr>
        <p:spPr>
          <a:xfrm rot="0">
            <a:off x="1028700" y="1498148"/>
            <a:ext cx="11039385" cy="963295"/>
          </a:xfrm>
          <a:prstGeom prst="rect">
            <a:avLst/>
          </a:prstGeom>
        </p:spPr>
        <p:txBody>
          <a:bodyPr anchor="t" rtlCol="false" tIns="0" lIns="0" bIns="0" rIns="0">
            <a:spAutoFit/>
          </a:bodyPr>
          <a:lstStyle/>
          <a:p>
            <a:pPr algn="l">
              <a:lnSpc>
                <a:spcPts val="3680"/>
              </a:lnSpc>
            </a:pPr>
            <a:r>
              <a:rPr lang="en-US" sz="3200" b="true">
                <a:solidFill>
                  <a:srgbClr val="3A2D29"/>
                </a:solidFill>
                <a:latin typeface="Poppins Bold"/>
                <a:ea typeface="Poppins Bold"/>
                <a:cs typeface="Poppins Bold"/>
                <a:sym typeface="Poppins Bold"/>
              </a:rPr>
              <a:t>PROGRAM : INFORMASI DAN DOKUMENTASI</a:t>
            </a:r>
          </a:p>
          <a:p>
            <a:pPr algn="l">
              <a:lnSpc>
                <a:spcPts val="3680"/>
              </a:lnSpc>
            </a:pPr>
            <a:r>
              <a:rPr lang="en-US" sz="3200" b="true">
                <a:solidFill>
                  <a:srgbClr val="3A2D29"/>
                </a:solidFill>
                <a:latin typeface="Poppins Bold"/>
                <a:ea typeface="Poppins Bold"/>
                <a:cs typeface="Poppins Bold"/>
                <a:sym typeface="Poppins Bold"/>
              </a:rPr>
              <a:t>KEGIATAN : PENGEMBANGAN DAN PENGELOLAAN PPID</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11" r="0" b="-111"/>
            </a:stretch>
          </a:blipFill>
        </p:spPr>
      </p:sp>
      <p:sp>
        <p:nvSpPr>
          <p:cNvPr name="Freeform 3" id="3"/>
          <p:cNvSpPr/>
          <p:nvPr/>
        </p:nvSpPr>
        <p:spPr>
          <a:xfrm flipH="false" flipV="false" rot="0">
            <a:off x="17652499" y="-427111"/>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693785" y="7637286"/>
            <a:ext cx="17121480" cy="2368723"/>
            <a:chOff x="0" y="0"/>
            <a:chExt cx="22828639" cy="3158298"/>
          </a:xfrm>
        </p:grpSpPr>
        <p:sp>
          <p:nvSpPr>
            <p:cNvPr name="Freeform 5" id="5"/>
            <p:cNvSpPr/>
            <p:nvPr/>
          </p:nvSpPr>
          <p:spPr>
            <a:xfrm flipH="false" flipV="false" rot="0">
              <a:off x="0" y="0"/>
              <a:ext cx="5960154" cy="3133888"/>
            </a:xfrm>
            <a:custGeom>
              <a:avLst/>
              <a:gdLst/>
              <a:ahLst/>
              <a:cxnLst/>
              <a:rect r="r" b="b" t="t" l="l"/>
              <a:pathLst>
                <a:path h="3133888" w="5960154">
                  <a:moveTo>
                    <a:pt x="0" y="0"/>
                  </a:moveTo>
                  <a:lnTo>
                    <a:pt x="5960154" y="0"/>
                  </a:lnTo>
                  <a:lnTo>
                    <a:pt x="5960154" y="3133888"/>
                  </a:lnTo>
                  <a:lnTo>
                    <a:pt x="0" y="3133888"/>
                  </a:lnTo>
                  <a:lnTo>
                    <a:pt x="0" y="0"/>
                  </a:lnTo>
                  <a:close/>
                </a:path>
              </a:pathLst>
            </a:custGeom>
            <a:blipFill>
              <a:blip r:embed="rId5"/>
              <a:stretch>
                <a:fillRect l="0" t="0" r="0" b="0"/>
              </a:stretch>
            </a:blipFill>
          </p:spPr>
        </p:sp>
        <p:sp>
          <p:nvSpPr>
            <p:cNvPr name="Freeform 6" id="6"/>
            <p:cNvSpPr/>
            <p:nvPr/>
          </p:nvSpPr>
          <p:spPr>
            <a:xfrm flipH="false" flipV="false" rot="0">
              <a:off x="6169184" y="41833"/>
              <a:ext cx="5444647" cy="3116464"/>
            </a:xfrm>
            <a:custGeom>
              <a:avLst/>
              <a:gdLst/>
              <a:ahLst/>
              <a:cxnLst/>
              <a:rect r="r" b="b" t="t" l="l"/>
              <a:pathLst>
                <a:path h="3116464" w="5444647">
                  <a:moveTo>
                    <a:pt x="0" y="0"/>
                  </a:moveTo>
                  <a:lnTo>
                    <a:pt x="5444646" y="0"/>
                  </a:lnTo>
                  <a:lnTo>
                    <a:pt x="5444646" y="3116465"/>
                  </a:lnTo>
                  <a:lnTo>
                    <a:pt x="0" y="3116465"/>
                  </a:lnTo>
                  <a:lnTo>
                    <a:pt x="0" y="0"/>
                  </a:lnTo>
                  <a:close/>
                </a:path>
              </a:pathLst>
            </a:custGeom>
            <a:blipFill>
              <a:blip r:embed="rId6"/>
              <a:stretch>
                <a:fillRect l="0" t="0" r="0" b="0"/>
              </a:stretch>
            </a:blipFill>
          </p:spPr>
        </p:sp>
        <p:sp>
          <p:nvSpPr>
            <p:cNvPr name="Freeform 7" id="7"/>
            <p:cNvSpPr/>
            <p:nvPr/>
          </p:nvSpPr>
          <p:spPr>
            <a:xfrm flipH="false" flipV="false" rot="0">
              <a:off x="11817030" y="60809"/>
              <a:ext cx="5387604" cy="3030527"/>
            </a:xfrm>
            <a:custGeom>
              <a:avLst/>
              <a:gdLst/>
              <a:ahLst/>
              <a:cxnLst/>
              <a:rect r="r" b="b" t="t" l="l"/>
              <a:pathLst>
                <a:path h="3030527" w="5387604">
                  <a:moveTo>
                    <a:pt x="0" y="0"/>
                  </a:moveTo>
                  <a:lnTo>
                    <a:pt x="5387604" y="0"/>
                  </a:lnTo>
                  <a:lnTo>
                    <a:pt x="5387604" y="3030527"/>
                  </a:lnTo>
                  <a:lnTo>
                    <a:pt x="0" y="3030527"/>
                  </a:lnTo>
                  <a:lnTo>
                    <a:pt x="0" y="0"/>
                  </a:lnTo>
                  <a:close/>
                </a:path>
              </a:pathLst>
            </a:custGeom>
            <a:blipFill>
              <a:blip r:embed="rId7"/>
              <a:stretch>
                <a:fillRect l="0" t="0" r="0" b="0"/>
              </a:stretch>
            </a:blipFill>
          </p:spPr>
        </p:sp>
        <p:sp>
          <p:nvSpPr>
            <p:cNvPr name="Freeform 8" id="8"/>
            <p:cNvSpPr/>
            <p:nvPr/>
          </p:nvSpPr>
          <p:spPr>
            <a:xfrm flipH="false" flipV="false" rot="0">
              <a:off x="17395134" y="43008"/>
              <a:ext cx="5433505" cy="3068844"/>
            </a:xfrm>
            <a:custGeom>
              <a:avLst/>
              <a:gdLst/>
              <a:ahLst/>
              <a:cxnLst/>
              <a:rect r="r" b="b" t="t" l="l"/>
              <a:pathLst>
                <a:path h="3068844" w="5433505">
                  <a:moveTo>
                    <a:pt x="0" y="0"/>
                  </a:moveTo>
                  <a:lnTo>
                    <a:pt x="5433505" y="0"/>
                  </a:lnTo>
                  <a:lnTo>
                    <a:pt x="5433505" y="3068844"/>
                  </a:lnTo>
                  <a:lnTo>
                    <a:pt x="0" y="3068844"/>
                  </a:lnTo>
                  <a:lnTo>
                    <a:pt x="0" y="0"/>
                  </a:lnTo>
                  <a:close/>
                </a:path>
              </a:pathLst>
            </a:custGeom>
            <a:blipFill>
              <a:blip r:embed="rId8"/>
              <a:stretch>
                <a:fillRect l="0" t="0" r="0" b="0"/>
              </a:stretch>
            </a:blipFill>
          </p:spPr>
        </p:sp>
      </p:grpSp>
      <p:sp>
        <p:nvSpPr>
          <p:cNvPr name="TextBox 9" id="9"/>
          <p:cNvSpPr txBox="true"/>
          <p:nvPr/>
        </p:nvSpPr>
        <p:spPr>
          <a:xfrm rot="0">
            <a:off x="1028700" y="146643"/>
            <a:ext cx="15036481" cy="945591"/>
          </a:xfrm>
          <a:prstGeom prst="rect">
            <a:avLst/>
          </a:prstGeom>
        </p:spPr>
        <p:txBody>
          <a:bodyPr anchor="t" rtlCol="false" tIns="0" lIns="0" bIns="0" rIns="0">
            <a:spAutoFit/>
          </a:bodyPr>
          <a:lstStyle/>
          <a:p>
            <a:pPr algn="l">
              <a:lnSpc>
                <a:spcPts val="6968"/>
              </a:lnSpc>
            </a:pPr>
            <a:r>
              <a:rPr lang="en-US" sz="6059" b="true">
                <a:solidFill>
                  <a:srgbClr val="21264D"/>
                </a:solidFill>
                <a:latin typeface="Poppins Bold"/>
                <a:ea typeface="Poppins Bold"/>
                <a:cs typeface="Poppins Bold"/>
                <a:sym typeface="Poppins Bold"/>
              </a:rPr>
              <a:t>PENINGKATAN SDM PPID PELAKSANA</a:t>
            </a:r>
          </a:p>
        </p:txBody>
      </p:sp>
      <p:sp>
        <p:nvSpPr>
          <p:cNvPr name="TextBox 10" id="10"/>
          <p:cNvSpPr txBox="true"/>
          <p:nvPr/>
        </p:nvSpPr>
        <p:spPr>
          <a:xfrm rot="0">
            <a:off x="693785" y="1254734"/>
            <a:ext cx="16688390" cy="2388885"/>
          </a:xfrm>
          <a:prstGeom prst="rect">
            <a:avLst/>
          </a:prstGeom>
        </p:spPr>
        <p:txBody>
          <a:bodyPr anchor="t" rtlCol="false" tIns="0" lIns="0" bIns="0" rIns="0">
            <a:spAutoFit/>
          </a:bodyPr>
          <a:lstStyle/>
          <a:p>
            <a:pPr algn="just">
              <a:lnSpc>
                <a:spcPts val="3779"/>
              </a:lnSpc>
            </a:pPr>
            <a:r>
              <a:rPr lang="en-US" b="true" sz="2699">
                <a:solidFill>
                  <a:srgbClr val="000000"/>
                </a:solidFill>
                <a:latin typeface="Poppins Bold"/>
                <a:ea typeface="Poppins Bold"/>
                <a:cs typeface="Poppins Bold"/>
                <a:sym typeface="Poppins Bold"/>
              </a:rPr>
              <a:t>Dalam Upaya Peningkatan SDM PPID Pelaksana pada Dinkes Prov Kalteng, </a:t>
            </a:r>
          </a:p>
          <a:p>
            <a:pPr algn="just">
              <a:lnSpc>
                <a:spcPts val="3779"/>
              </a:lnSpc>
            </a:pPr>
            <a:r>
              <a:rPr lang="en-US" b="true" sz="2699">
                <a:solidFill>
                  <a:srgbClr val="000000"/>
                </a:solidFill>
                <a:latin typeface="Poppins Bold"/>
                <a:ea typeface="Poppins Bold"/>
                <a:cs typeface="Poppins Bold"/>
                <a:sym typeface="Poppins Bold"/>
              </a:rPr>
              <a:t>di Bulan November Tahun 2025 akan dilakukan Bimtek bagi 4 Orang PPID Pelaksana Dinkes Prov Kalteng sesuai Nomor DPPA: DPPA/A.2/1.02.2.14.0.00.01.0000/001/2025.</a:t>
            </a:r>
          </a:p>
          <a:p>
            <a:pPr algn="just">
              <a:lnSpc>
                <a:spcPts val="3779"/>
              </a:lnSpc>
            </a:pPr>
            <a:r>
              <a:rPr lang="en-US" b="true" sz="2699">
                <a:solidFill>
                  <a:srgbClr val="000000"/>
                </a:solidFill>
                <a:latin typeface="Poppins Bold"/>
                <a:ea typeface="Poppins Bold"/>
                <a:cs typeface="Poppins Bold"/>
                <a:sym typeface="Poppins Bold"/>
              </a:rPr>
              <a:t>Dengan Topik “OPTIMALISASI PERAN PPID MELALUI PELATIHAN VISUAL EDITING UNTUK PENYAMPAIAN INFORMASI PUBLIK YANG INFORMATIF DAN MENARIK” dalam upaya :</a:t>
            </a:r>
          </a:p>
        </p:txBody>
      </p:sp>
      <p:sp>
        <p:nvSpPr>
          <p:cNvPr name="TextBox 11" id="11"/>
          <p:cNvSpPr txBox="true"/>
          <p:nvPr/>
        </p:nvSpPr>
        <p:spPr>
          <a:xfrm rot="0">
            <a:off x="871334" y="3788961"/>
            <a:ext cx="15754542" cy="2520330"/>
          </a:xfrm>
          <a:prstGeom prst="rect">
            <a:avLst/>
          </a:prstGeom>
        </p:spPr>
        <p:txBody>
          <a:bodyPr anchor="t" rtlCol="false" tIns="0" lIns="0" bIns="0" rIns="0">
            <a:spAutoFit/>
          </a:bodyPr>
          <a:lstStyle/>
          <a:p>
            <a:pPr algn="just" marL="518032" indent="-259016" lvl="1">
              <a:lnSpc>
                <a:spcPts val="3359"/>
              </a:lnSpc>
              <a:buFont typeface="Arial"/>
              <a:buChar char="•"/>
            </a:pPr>
            <a:r>
              <a:rPr lang="en-US" b="true" sz="2399">
                <a:solidFill>
                  <a:srgbClr val="21264D"/>
                </a:solidFill>
                <a:latin typeface="Poppins Bold"/>
                <a:ea typeface="Poppins Bold"/>
                <a:cs typeface="Poppins Bold"/>
                <a:sym typeface="Poppins Bold"/>
              </a:rPr>
              <a:t>Mengetahui lebih dalam Fungsi dan dan tanggung jawab PPID Utama</a:t>
            </a:r>
          </a:p>
          <a:p>
            <a:pPr algn="just">
              <a:lnSpc>
                <a:spcPts val="3359"/>
              </a:lnSpc>
            </a:pPr>
            <a:r>
              <a:rPr lang="en-US" sz="2399" b="true">
                <a:solidFill>
                  <a:srgbClr val="21264D"/>
                </a:solidFill>
                <a:latin typeface="Poppins Bold"/>
                <a:ea typeface="Poppins Bold"/>
                <a:cs typeface="Poppins Bold"/>
                <a:sym typeface="Poppins Bold"/>
              </a:rPr>
              <a:t>        dan PPID Pembantu</a:t>
            </a:r>
          </a:p>
          <a:p>
            <a:pPr algn="just" marL="518032" indent="-259016" lvl="1">
              <a:lnSpc>
                <a:spcPts val="3359"/>
              </a:lnSpc>
              <a:buFont typeface="Arial"/>
              <a:buChar char="•"/>
            </a:pPr>
            <a:r>
              <a:rPr lang="en-US" b="true" sz="2399">
                <a:solidFill>
                  <a:srgbClr val="21264D"/>
                </a:solidFill>
                <a:latin typeface="Poppins Bold"/>
                <a:ea typeface="Poppins Bold"/>
                <a:cs typeface="Poppins Bold"/>
                <a:sym typeface="Poppins Bold"/>
              </a:rPr>
              <a:t>Tantangan diseminasi informasi di era media sosial</a:t>
            </a:r>
          </a:p>
          <a:p>
            <a:pPr algn="just" marL="518032" indent="-259016" lvl="1">
              <a:lnSpc>
                <a:spcPts val="3359"/>
              </a:lnSpc>
              <a:buFont typeface="Arial"/>
              <a:buChar char="•"/>
            </a:pPr>
            <a:r>
              <a:rPr lang="en-US" b="true" sz="2399">
                <a:solidFill>
                  <a:srgbClr val="21264D"/>
                </a:solidFill>
                <a:latin typeface="Poppins Bold"/>
                <a:ea typeface="Poppins Bold"/>
                <a:cs typeface="Poppins Bold"/>
                <a:sym typeface="Poppins Bold"/>
              </a:rPr>
              <a:t>Prinsip dasar komunikasi visual (warna, font, komposisi)</a:t>
            </a:r>
          </a:p>
          <a:p>
            <a:pPr algn="just" marL="518032" indent="-259016" lvl="1">
              <a:lnSpc>
                <a:spcPts val="3359"/>
              </a:lnSpc>
              <a:buFont typeface="Arial"/>
              <a:buChar char="•"/>
            </a:pPr>
            <a:r>
              <a:rPr lang="en-US" b="true" sz="2399">
                <a:solidFill>
                  <a:srgbClr val="21264D"/>
                </a:solidFill>
                <a:latin typeface="Poppins Bold"/>
                <a:ea typeface="Poppins Bold"/>
                <a:cs typeface="Poppins Bold"/>
                <a:sym typeface="Poppins Bold"/>
              </a:rPr>
              <a:t>Visual storytelling dalam komunikasi publik</a:t>
            </a:r>
          </a:p>
          <a:p>
            <a:pPr algn="just" marL="518032" indent="-259016" lvl="1">
              <a:lnSpc>
                <a:spcPts val="3359"/>
              </a:lnSpc>
              <a:buFont typeface="Arial"/>
              <a:buChar char="•"/>
            </a:pPr>
            <a:r>
              <a:rPr lang="en-US" b="true" sz="2399">
                <a:solidFill>
                  <a:srgbClr val="21264D"/>
                </a:solidFill>
                <a:latin typeface="Poppins Bold"/>
                <a:ea typeface="Poppins Bold"/>
                <a:cs typeface="Poppins Bold"/>
                <a:sym typeface="Poppins Bold"/>
              </a:rPr>
              <a:t>Teknik menyampaikan pesan secara ringkas dan menarik</a:t>
            </a:r>
          </a:p>
        </p:txBody>
      </p:sp>
      <p:sp>
        <p:nvSpPr>
          <p:cNvPr name="TextBox 12" id="12"/>
          <p:cNvSpPr txBox="true"/>
          <p:nvPr/>
        </p:nvSpPr>
        <p:spPr>
          <a:xfrm rot="0">
            <a:off x="693785" y="6539416"/>
            <a:ext cx="15607092" cy="860425"/>
          </a:xfrm>
          <a:prstGeom prst="rect">
            <a:avLst/>
          </a:prstGeom>
        </p:spPr>
        <p:txBody>
          <a:bodyPr anchor="t" rtlCol="false" tIns="0" lIns="0" bIns="0" rIns="0">
            <a:spAutoFit/>
          </a:bodyPr>
          <a:lstStyle/>
          <a:p>
            <a:pPr algn="just">
              <a:lnSpc>
                <a:spcPts val="3499"/>
              </a:lnSpc>
            </a:pPr>
            <a:r>
              <a:rPr lang="en-US" sz="2499">
                <a:solidFill>
                  <a:srgbClr val="000000"/>
                </a:solidFill>
                <a:latin typeface="League Spartan"/>
                <a:ea typeface="League Spartan"/>
                <a:cs typeface="League Spartan"/>
                <a:sym typeface="League Spartan"/>
              </a:rPr>
              <a:t>Dalam memproduksi konten visual yang menarik dan mudah dipahami, didukung dengan Pelatihan menggunakan Aplikasi seperti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5400000">
            <a:off x="-1748095" y="8483958"/>
            <a:ext cx="6794770" cy="7029681"/>
            <a:chOff x="0" y="0"/>
            <a:chExt cx="9059693" cy="9372909"/>
          </a:xfrm>
        </p:grpSpPr>
        <p:grpSp>
          <p:nvGrpSpPr>
            <p:cNvPr name="Group 3" id="3"/>
            <p:cNvGrpSpPr/>
            <p:nvPr/>
          </p:nvGrpSpPr>
          <p:grpSpPr>
            <a:xfrm rot="-2700000">
              <a:off x="1099575" y="2964119"/>
              <a:ext cx="5309215" cy="5309215"/>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4F4F4"/>
              </a:solidFill>
            </p:spPr>
          </p:sp>
          <p:sp>
            <p:nvSpPr>
              <p:cNvPr name="TextBox 5" id="5"/>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6" id="6"/>
            <p:cNvGrpSpPr/>
            <p:nvPr/>
          </p:nvGrpSpPr>
          <p:grpSpPr>
            <a:xfrm rot="-2700000">
              <a:off x="1919586" y="1099575"/>
              <a:ext cx="5309215" cy="5309215"/>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8" id="8"/>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9" id="9"/>
            <p:cNvGrpSpPr/>
            <p:nvPr/>
          </p:nvGrpSpPr>
          <p:grpSpPr>
            <a:xfrm rot="-2700000">
              <a:off x="1919586" y="2944532"/>
              <a:ext cx="5309215" cy="5309215"/>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1" id="11"/>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2" id="12"/>
            <p:cNvGrpSpPr/>
            <p:nvPr/>
          </p:nvGrpSpPr>
          <p:grpSpPr>
            <a:xfrm rot="-2700000">
              <a:off x="2582917" y="2944532"/>
              <a:ext cx="5309215" cy="5309215"/>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4" id="14"/>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5" id="15"/>
            <p:cNvGrpSpPr/>
            <p:nvPr/>
          </p:nvGrpSpPr>
          <p:grpSpPr>
            <a:xfrm rot="-2700000">
              <a:off x="2650903" y="1099575"/>
              <a:ext cx="5309215" cy="5309215"/>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7" id="17"/>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sp>
        <p:nvSpPr>
          <p:cNvPr name="Freeform 18" id="18"/>
          <p:cNvSpPr/>
          <p:nvPr/>
        </p:nvSpPr>
        <p:spPr>
          <a:xfrm flipH="false" flipV="false" rot="0">
            <a:off x="-3045964"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9" id="19"/>
          <p:cNvSpPr/>
          <p:nvPr/>
        </p:nvSpPr>
        <p:spPr>
          <a:xfrm flipH="false" flipV="false" rot="0">
            <a:off x="1220749" y="1932436"/>
            <a:ext cx="5700706" cy="7125883"/>
          </a:xfrm>
          <a:custGeom>
            <a:avLst/>
            <a:gdLst/>
            <a:ahLst/>
            <a:cxnLst/>
            <a:rect r="r" b="b" t="t" l="l"/>
            <a:pathLst>
              <a:path h="7125883" w="5700706">
                <a:moveTo>
                  <a:pt x="0" y="0"/>
                </a:moveTo>
                <a:lnTo>
                  <a:pt x="5700706" y="0"/>
                </a:lnTo>
                <a:lnTo>
                  <a:pt x="5700706" y="7125883"/>
                </a:lnTo>
                <a:lnTo>
                  <a:pt x="0" y="7125883"/>
                </a:lnTo>
                <a:lnTo>
                  <a:pt x="0" y="0"/>
                </a:lnTo>
                <a:close/>
              </a:path>
            </a:pathLst>
          </a:custGeom>
          <a:blipFill>
            <a:blip r:embed="rId4"/>
            <a:stretch>
              <a:fillRect l="0" t="0" r="0" b="0"/>
            </a:stretch>
          </a:blipFill>
        </p:spPr>
      </p:sp>
      <p:grpSp>
        <p:nvGrpSpPr>
          <p:cNvPr name="Group 20" id="20"/>
          <p:cNvGrpSpPr>
            <a:grpSpLocks noChangeAspect="true"/>
          </p:cNvGrpSpPr>
          <p:nvPr/>
        </p:nvGrpSpPr>
        <p:grpSpPr>
          <a:xfrm rot="0">
            <a:off x="7407746" y="1922934"/>
            <a:ext cx="3694710" cy="7310619"/>
            <a:chOff x="0" y="0"/>
            <a:chExt cx="2620010" cy="5184140"/>
          </a:xfrm>
        </p:grpSpPr>
        <p:sp>
          <p:nvSpPr>
            <p:cNvPr name="Freeform 21" id="21"/>
            <p:cNvSpPr/>
            <p:nvPr/>
          </p:nvSpPr>
          <p:spPr>
            <a:xfrm flipH="false" flipV="false" rot="0">
              <a:off x="53340" y="25400"/>
              <a:ext cx="2513330" cy="5132070"/>
            </a:xfrm>
            <a:custGeom>
              <a:avLst/>
              <a:gdLst/>
              <a:ahLst/>
              <a:cxnLst/>
              <a:rect r="r" b="b" t="t" l="l"/>
              <a:pathLst>
                <a:path h="5132070" w="251333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000000"/>
            </a:solidFill>
          </p:spPr>
        </p:sp>
        <p:sp>
          <p:nvSpPr>
            <p:cNvPr name="Freeform 22" id="22"/>
            <p:cNvSpPr/>
            <p:nvPr/>
          </p:nvSpPr>
          <p:spPr>
            <a:xfrm flipH="false" flipV="false" rot="0">
              <a:off x="185420" y="156210"/>
              <a:ext cx="2251710" cy="4876800"/>
            </a:xfrm>
            <a:custGeom>
              <a:avLst/>
              <a:gdLst/>
              <a:ahLst/>
              <a:cxnLst/>
              <a:rect r="r" b="b" t="t" l="l"/>
              <a:pathLst>
                <a:path h="4876800" w="225171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5"/>
              <a:stretch>
                <a:fillRect l="-19480" t="0" r="-19480" b="0"/>
              </a:stretch>
            </a:blipFill>
          </p:spPr>
        </p:sp>
        <p:sp>
          <p:nvSpPr>
            <p:cNvPr name="Freeform 23" id="23"/>
            <p:cNvSpPr/>
            <p:nvPr/>
          </p:nvSpPr>
          <p:spPr>
            <a:xfrm flipH="false" flipV="false" rot="0">
              <a:off x="1121410" y="198120"/>
              <a:ext cx="347980" cy="43180"/>
            </a:xfrm>
            <a:custGeom>
              <a:avLst/>
              <a:gdLst/>
              <a:ahLst/>
              <a:cxnLst/>
              <a:rect r="r" b="b" t="t" l="l"/>
              <a:pathLst>
                <a:path h="43180" w="3479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555555"/>
            </a:solidFill>
          </p:spPr>
        </p:sp>
        <p:sp>
          <p:nvSpPr>
            <p:cNvPr name="Freeform 24" id="24"/>
            <p:cNvSpPr/>
            <p:nvPr/>
          </p:nvSpPr>
          <p:spPr>
            <a:xfrm flipH="false" flipV="false" rot="0">
              <a:off x="1578312" y="187909"/>
              <a:ext cx="66636" cy="63602"/>
            </a:xfrm>
            <a:custGeom>
              <a:avLst/>
              <a:gdLst/>
              <a:ahLst/>
              <a:cxnLst/>
              <a:rect r="r" b="b" t="t" l="l"/>
              <a:pathLst>
                <a:path h="63602" w="66636">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555555"/>
            </a:solidFill>
          </p:spPr>
        </p:sp>
        <p:sp>
          <p:nvSpPr>
            <p:cNvPr name="Freeform 25" id="25"/>
            <p:cNvSpPr/>
            <p:nvPr/>
          </p:nvSpPr>
          <p:spPr>
            <a:xfrm flipH="false" flipV="false" rot="0">
              <a:off x="0" y="685800"/>
              <a:ext cx="27940" cy="213360"/>
            </a:xfrm>
            <a:custGeom>
              <a:avLst/>
              <a:gdLst/>
              <a:ahLst/>
              <a:cxnLst/>
              <a:rect r="r" b="b" t="t" l="l"/>
              <a:pathLst>
                <a:path h="213360" w="2794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2E2E2E"/>
            </a:solidFill>
          </p:spPr>
        </p:sp>
        <p:sp>
          <p:nvSpPr>
            <p:cNvPr name="Freeform 26" id="26"/>
            <p:cNvSpPr/>
            <p:nvPr/>
          </p:nvSpPr>
          <p:spPr>
            <a:xfrm flipH="false" flipV="false" rot="0">
              <a:off x="0" y="1057910"/>
              <a:ext cx="27940" cy="384810"/>
            </a:xfrm>
            <a:custGeom>
              <a:avLst/>
              <a:gdLst/>
              <a:ahLst/>
              <a:cxnLst/>
              <a:rect r="r" b="b" t="t" l="l"/>
              <a:pathLst>
                <a:path h="384810" w="2794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2E2E2E"/>
            </a:solidFill>
          </p:spPr>
        </p:sp>
        <p:sp>
          <p:nvSpPr>
            <p:cNvPr name="Freeform 27" id="27"/>
            <p:cNvSpPr/>
            <p:nvPr/>
          </p:nvSpPr>
          <p:spPr>
            <a:xfrm flipH="false" flipV="false" rot="0">
              <a:off x="0" y="1526540"/>
              <a:ext cx="27940" cy="386080"/>
            </a:xfrm>
            <a:custGeom>
              <a:avLst/>
              <a:gdLst/>
              <a:ahLst/>
              <a:cxnLst/>
              <a:rect r="r" b="b" t="t" l="l"/>
              <a:pathLst>
                <a:path h="386080" w="2794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2E2E2E"/>
            </a:solidFill>
          </p:spPr>
        </p:sp>
        <p:sp>
          <p:nvSpPr>
            <p:cNvPr name="Freeform 28" id="28"/>
            <p:cNvSpPr/>
            <p:nvPr/>
          </p:nvSpPr>
          <p:spPr>
            <a:xfrm flipH="false" flipV="false" rot="0">
              <a:off x="2592070" y="1184910"/>
              <a:ext cx="27940" cy="618490"/>
            </a:xfrm>
            <a:custGeom>
              <a:avLst/>
              <a:gdLst/>
              <a:ahLst/>
              <a:cxnLst/>
              <a:rect r="r" b="b" t="t" l="l"/>
              <a:pathLst>
                <a:path h="618490" w="2794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2E2E2E"/>
            </a:solidFill>
          </p:spPr>
        </p:sp>
        <p:sp>
          <p:nvSpPr>
            <p:cNvPr name="Freeform 29" id="29"/>
            <p:cNvSpPr/>
            <p:nvPr/>
          </p:nvSpPr>
          <p:spPr>
            <a:xfrm flipH="false" flipV="false" rot="0">
              <a:off x="27940" y="0"/>
              <a:ext cx="2564130" cy="5182870"/>
            </a:xfrm>
            <a:custGeom>
              <a:avLst/>
              <a:gdLst/>
              <a:ahLst/>
              <a:cxnLst/>
              <a:rect r="r" b="b" t="t" l="l"/>
              <a:pathLst>
                <a:path h="5182870" w="256413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555555"/>
            </a:solidFill>
          </p:spPr>
        </p:sp>
      </p:grpSp>
      <p:sp>
        <p:nvSpPr>
          <p:cNvPr name="Freeform 30" id="30"/>
          <p:cNvSpPr/>
          <p:nvPr/>
        </p:nvSpPr>
        <p:spPr>
          <a:xfrm flipH="false" flipV="false" rot="0">
            <a:off x="16164937" y="8818871"/>
            <a:ext cx="1826821" cy="1274208"/>
          </a:xfrm>
          <a:custGeom>
            <a:avLst/>
            <a:gdLst/>
            <a:ahLst/>
            <a:cxnLst/>
            <a:rect r="r" b="b" t="t" l="l"/>
            <a:pathLst>
              <a:path h="1274208" w="1826821">
                <a:moveTo>
                  <a:pt x="0" y="0"/>
                </a:moveTo>
                <a:lnTo>
                  <a:pt x="1826821" y="0"/>
                </a:lnTo>
                <a:lnTo>
                  <a:pt x="1826821" y="1274208"/>
                </a:lnTo>
                <a:lnTo>
                  <a:pt x="0" y="127420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31" id="31"/>
          <p:cNvSpPr txBox="true"/>
          <p:nvPr/>
        </p:nvSpPr>
        <p:spPr>
          <a:xfrm rot="0">
            <a:off x="1191216" y="209062"/>
            <a:ext cx="16068084" cy="1521169"/>
          </a:xfrm>
          <a:prstGeom prst="rect">
            <a:avLst/>
          </a:prstGeom>
        </p:spPr>
        <p:txBody>
          <a:bodyPr anchor="t" rtlCol="false" tIns="0" lIns="0" bIns="0" rIns="0">
            <a:spAutoFit/>
          </a:bodyPr>
          <a:lstStyle/>
          <a:p>
            <a:pPr algn="l">
              <a:lnSpc>
                <a:spcPts val="5783"/>
              </a:lnSpc>
            </a:pPr>
            <a:r>
              <a:rPr lang="en-US" sz="5029" b="true">
                <a:solidFill>
                  <a:srgbClr val="21264D"/>
                </a:solidFill>
                <a:latin typeface="Poppins Bold"/>
                <a:ea typeface="Poppins Bold"/>
                <a:cs typeface="Poppins Bold"/>
                <a:sym typeface="Poppins Bold"/>
              </a:rPr>
              <a:t>INOVASI PELAYANAN INFORMASI</a:t>
            </a:r>
          </a:p>
          <a:p>
            <a:pPr algn="l">
              <a:lnSpc>
                <a:spcPts val="5783"/>
              </a:lnSpc>
            </a:pPr>
            <a:r>
              <a:rPr lang="en-US" sz="5029" b="true">
                <a:solidFill>
                  <a:srgbClr val="21264D"/>
                </a:solidFill>
                <a:latin typeface="Poppins Bold"/>
                <a:ea typeface="Poppins Bold"/>
                <a:cs typeface="Poppins Bold"/>
                <a:sym typeface="Poppins Bold"/>
              </a:rPr>
              <a:t>LINK ADUAN PELAYANAN BIDANG KESEHATAN</a:t>
            </a:r>
          </a:p>
        </p:txBody>
      </p:sp>
      <p:sp>
        <p:nvSpPr>
          <p:cNvPr name="TextBox 32" id="32"/>
          <p:cNvSpPr txBox="true"/>
          <p:nvPr/>
        </p:nvSpPr>
        <p:spPr>
          <a:xfrm rot="0">
            <a:off x="4480818" y="9524540"/>
            <a:ext cx="5853857" cy="523890"/>
          </a:xfrm>
          <a:prstGeom prst="rect">
            <a:avLst/>
          </a:prstGeom>
        </p:spPr>
        <p:txBody>
          <a:bodyPr anchor="t" rtlCol="false" tIns="0" lIns="0" bIns="0" rIns="0">
            <a:spAutoFit/>
          </a:bodyPr>
          <a:lstStyle/>
          <a:p>
            <a:pPr algn="ctr">
              <a:lnSpc>
                <a:spcPts val="4199"/>
              </a:lnSpc>
            </a:pPr>
            <a:r>
              <a:rPr lang="en-US" b="true" sz="2999" i="true" u="sng">
                <a:solidFill>
                  <a:srgbClr val="21264D"/>
                </a:solidFill>
                <a:latin typeface="Poppins Bold Italics"/>
                <a:ea typeface="Poppins Bold Italics"/>
                <a:cs typeface="Poppins Bold Italics"/>
                <a:sym typeface="Poppins Bold Italics"/>
                <a:hlinkClick r:id="rId8" tooltip="https://taplink.cc/dinkesprovkalteng"/>
              </a:rPr>
              <a:t>taplink.cc/dinkesprovkalteng</a:t>
            </a:r>
          </a:p>
        </p:txBody>
      </p:sp>
      <p:sp>
        <p:nvSpPr>
          <p:cNvPr name="TextBox 33" id="33"/>
          <p:cNvSpPr txBox="true"/>
          <p:nvPr/>
        </p:nvSpPr>
        <p:spPr>
          <a:xfrm rot="0">
            <a:off x="11453649" y="2108758"/>
            <a:ext cx="6588078" cy="6286515"/>
          </a:xfrm>
          <a:prstGeom prst="rect">
            <a:avLst/>
          </a:prstGeom>
        </p:spPr>
        <p:txBody>
          <a:bodyPr anchor="t" rtlCol="false" tIns="0" lIns="0" bIns="0" rIns="0">
            <a:spAutoFit/>
          </a:bodyPr>
          <a:lstStyle/>
          <a:p>
            <a:pPr algn="just">
              <a:lnSpc>
                <a:spcPts val="4199"/>
              </a:lnSpc>
            </a:pPr>
            <a:r>
              <a:rPr lang="en-US" sz="2999" b="true">
                <a:solidFill>
                  <a:srgbClr val="21264D"/>
                </a:solidFill>
                <a:latin typeface="Poppins Bold"/>
                <a:ea typeface="Poppins Bold"/>
                <a:cs typeface="Poppins Bold"/>
                <a:sym typeface="Poppins Bold"/>
              </a:rPr>
              <a:t>Fitur ini merupakan Inovasi Pemprov Kalteng melalui Dinas Kesehatan, dengan membuka Pengaduan Pelayanan di Bidang Kesehatan bagi Masyarakat.</a:t>
            </a:r>
          </a:p>
          <a:p>
            <a:pPr algn="just">
              <a:lnSpc>
                <a:spcPts val="4199"/>
              </a:lnSpc>
            </a:pPr>
          </a:p>
          <a:p>
            <a:pPr algn="just">
              <a:lnSpc>
                <a:spcPts val="4199"/>
              </a:lnSpc>
            </a:pPr>
            <a:r>
              <a:rPr lang="en-US" sz="2999" b="true">
                <a:solidFill>
                  <a:srgbClr val="21264D"/>
                </a:solidFill>
                <a:latin typeface="Poppins Bold"/>
                <a:ea typeface="Poppins Bold"/>
                <a:cs typeface="Poppins Bold"/>
                <a:sym typeface="Poppins Bold"/>
              </a:rPr>
              <a:t>Selain itu, link ini memuat fitur untuk Cek Kepesertaan JKN/BPJS Kesehatan.</a:t>
            </a:r>
          </a:p>
          <a:p>
            <a:pPr algn="just">
              <a:lnSpc>
                <a:spcPts val="4199"/>
              </a:lnSpc>
            </a:pPr>
            <a:r>
              <a:rPr lang="en-US" sz="2999" b="true">
                <a:solidFill>
                  <a:srgbClr val="21264D"/>
                </a:solidFill>
                <a:latin typeface="Poppins Bold"/>
                <a:ea typeface="Poppins Bold"/>
                <a:cs typeface="Poppins Bold"/>
                <a:sym typeface="Poppins Bold"/>
              </a:rPr>
              <a:t>Serta terhubung ke Media Sosial dan Website Dinas Kesehatan Provinsi Kalimantan Tengah.</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5400000">
            <a:off x="12972310" y="8557683"/>
            <a:ext cx="6794770" cy="7029681"/>
            <a:chOff x="0" y="0"/>
            <a:chExt cx="9059693" cy="9372909"/>
          </a:xfrm>
        </p:grpSpPr>
        <p:grpSp>
          <p:nvGrpSpPr>
            <p:cNvPr name="Group 3" id="3"/>
            <p:cNvGrpSpPr/>
            <p:nvPr/>
          </p:nvGrpSpPr>
          <p:grpSpPr>
            <a:xfrm rot="-2700000">
              <a:off x="1099575" y="2964119"/>
              <a:ext cx="5309215" cy="5309215"/>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4F4F4"/>
              </a:solidFill>
            </p:spPr>
          </p:sp>
          <p:sp>
            <p:nvSpPr>
              <p:cNvPr name="TextBox 5" id="5"/>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6" id="6"/>
            <p:cNvGrpSpPr/>
            <p:nvPr/>
          </p:nvGrpSpPr>
          <p:grpSpPr>
            <a:xfrm rot="-2700000">
              <a:off x="1919586" y="1099575"/>
              <a:ext cx="5309215" cy="5309215"/>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8" id="8"/>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9" id="9"/>
            <p:cNvGrpSpPr/>
            <p:nvPr/>
          </p:nvGrpSpPr>
          <p:grpSpPr>
            <a:xfrm rot="-2700000">
              <a:off x="1919586" y="2944532"/>
              <a:ext cx="5309215" cy="5309215"/>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1" id="11"/>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2" id="12"/>
            <p:cNvGrpSpPr/>
            <p:nvPr/>
          </p:nvGrpSpPr>
          <p:grpSpPr>
            <a:xfrm rot="-2700000">
              <a:off x="2582917" y="2944532"/>
              <a:ext cx="5309215" cy="5309215"/>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4" id="14"/>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5" id="15"/>
            <p:cNvGrpSpPr/>
            <p:nvPr/>
          </p:nvGrpSpPr>
          <p:grpSpPr>
            <a:xfrm rot="-2700000">
              <a:off x="2650903" y="1099575"/>
              <a:ext cx="5309215" cy="5309215"/>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7" id="17"/>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sp>
        <p:nvSpPr>
          <p:cNvPr name="Freeform 18" id="18"/>
          <p:cNvSpPr/>
          <p:nvPr/>
        </p:nvSpPr>
        <p:spPr>
          <a:xfrm flipH="false" flipV="false" rot="0">
            <a:off x="-3045964"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9" id="19"/>
          <p:cNvSpPr txBox="true"/>
          <p:nvPr/>
        </p:nvSpPr>
        <p:spPr>
          <a:xfrm rot="0">
            <a:off x="1191216" y="170958"/>
            <a:ext cx="16426836" cy="1527362"/>
          </a:xfrm>
          <a:prstGeom prst="rect">
            <a:avLst/>
          </a:prstGeom>
        </p:spPr>
        <p:txBody>
          <a:bodyPr anchor="t" rtlCol="false" tIns="0" lIns="0" bIns="0" rIns="0">
            <a:spAutoFit/>
          </a:bodyPr>
          <a:lstStyle/>
          <a:p>
            <a:pPr algn="ctr">
              <a:lnSpc>
                <a:spcPts val="5783"/>
              </a:lnSpc>
            </a:pPr>
            <a:r>
              <a:rPr lang="en-US" b="true" sz="5029">
                <a:solidFill>
                  <a:srgbClr val="21264D"/>
                </a:solidFill>
                <a:latin typeface="Poppins Bold"/>
                <a:ea typeface="Poppins Bold"/>
                <a:cs typeface="Poppins Bold"/>
                <a:sym typeface="Poppins Bold"/>
              </a:rPr>
              <a:t>INOVASI PELAYANAN INFORMASI DI UPT LABKESKAL DINAS KESEHATAN PROV KALTENG</a:t>
            </a:r>
          </a:p>
        </p:txBody>
      </p:sp>
      <p:sp>
        <p:nvSpPr>
          <p:cNvPr name="TextBox 20" id="20"/>
          <p:cNvSpPr txBox="true"/>
          <p:nvPr/>
        </p:nvSpPr>
        <p:spPr>
          <a:xfrm rot="0">
            <a:off x="2008533" y="1662101"/>
            <a:ext cx="14792203" cy="613410"/>
          </a:xfrm>
          <a:prstGeom prst="rect">
            <a:avLst/>
          </a:prstGeom>
        </p:spPr>
        <p:txBody>
          <a:bodyPr anchor="t" rtlCol="false" tIns="0" lIns="0" bIns="0" rIns="0">
            <a:spAutoFit/>
          </a:bodyPr>
          <a:lstStyle/>
          <a:p>
            <a:pPr algn="ctr">
              <a:lnSpc>
                <a:spcPts val="5040"/>
              </a:lnSpc>
            </a:pPr>
            <a:r>
              <a:rPr lang="en-US" b="true" sz="3600" i="true" spc="-212">
                <a:solidFill>
                  <a:srgbClr val="263F6B"/>
                </a:solidFill>
                <a:latin typeface="Montserrat Ultra-Bold Italics"/>
                <a:ea typeface="Montserrat Ultra-Bold Italics"/>
                <a:cs typeface="Montserrat Ultra-Bold Italics"/>
                <a:sym typeface="Montserrat Ultra-Bold Italics"/>
              </a:rPr>
              <a:t>SISTEM INFORMASI LABORATORIUM KESEHATAN (SILK) </a:t>
            </a:r>
          </a:p>
        </p:txBody>
      </p:sp>
      <p:sp>
        <p:nvSpPr>
          <p:cNvPr name="TextBox 21" id="21"/>
          <p:cNvSpPr txBox="true"/>
          <p:nvPr/>
        </p:nvSpPr>
        <p:spPr>
          <a:xfrm rot="0">
            <a:off x="6057974" y="2380218"/>
            <a:ext cx="6172051" cy="405192"/>
          </a:xfrm>
          <a:prstGeom prst="rect">
            <a:avLst/>
          </a:prstGeom>
        </p:spPr>
        <p:txBody>
          <a:bodyPr anchor="t" rtlCol="false" tIns="0" lIns="0" bIns="0" rIns="0">
            <a:spAutoFit/>
          </a:bodyPr>
          <a:lstStyle/>
          <a:p>
            <a:pPr algn="ctr">
              <a:lnSpc>
                <a:spcPts val="3391"/>
              </a:lnSpc>
            </a:pPr>
            <a:r>
              <a:rPr lang="en-US" b="true" sz="2422" i="true" u="sng">
                <a:solidFill>
                  <a:srgbClr val="000000"/>
                </a:solidFill>
                <a:latin typeface="Open Sans 2 Bold Italics"/>
                <a:ea typeface="Open Sans 2 Bold Italics"/>
                <a:cs typeface="Open Sans 2 Bold Italics"/>
                <a:sym typeface="Open Sans 2 Bold Italics"/>
                <a:hlinkClick r:id="rId4" tooltip="https://sites.google.com/view/bidang-mutu-uptlabkeskal?usp=sharing"/>
              </a:rPr>
              <a:t>Sistem Informasi Laboratorium Kesehatan</a:t>
            </a:r>
          </a:p>
        </p:txBody>
      </p:sp>
      <p:sp>
        <p:nvSpPr>
          <p:cNvPr name="Freeform 22" id="22"/>
          <p:cNvSpPr/>
          <p:nvPr/>
        </p:nvSpPr>
        <p:spPr>
          <a:xfrm flipH="false" flipV="false" rot="0">
            <a:off x="3538062" y="2825503"/>
            <a:ext cx="2621959" cy="3772707"/>
          </a:xfrm>
          <a:custGeom>
            <a:avLst/>
            <a:gdLst/>
            <a:ahLst/>
            <a:cxnLst/>
            <a:rect r="r" b="b" t="t" l="l"/>
            <a:pathLst>
              <a:path h="3772707" w="2621959">
                <a:moveTo>
                  <a:pt x="0" y="0"/>
                </a:moveTo>
                <a:lnTo>
                  <a:pt x="2621959" y="0"/>
                </a:lnTo>
                <a:lnTo>
                  <a:pt x="2621959" y="3772707"/>
                </a:lnTo>
                <a:lnTo>
                  <a:pt x="0" y="3772707"/>
                </a:lnTo>
                <a:lnTo>
                  <a:pt x="0" y="0"/>
                </a:lnTo>
                <a:close/>
              </a:path>
            </a:pathLst>
          </a:custGeom>
          <a:blipFill>
            <a:blip r:embed="rId5"/>
            <a:stretch>
              <a:fillRect l="0" t="0" r="0" b="0"/>
            </a:stretch>
          </a:blipFill>
        </p:spPr>
      </p:sp>
      <p:sp>
        <p:nvSpPr>
          <p:cNvPr name="Freeform 23" id="23"/>
          <p:cNvSpPr/>
          <p:nvPr/>
        </p:nvSpPr>
        <p:spPr>
          <a:xfrm flipH="false" flipV="false" rot="0">
            <a:off x="5776999" y="2785410"/>
            <a:ext cx="8972939" cy="3852893"/>
          </a:xfrm>
          <a:custGeom>
            <a:avLst/>
            <a:gdLst/>
            <a:ahLst/>
            <a:cxnLst/>
            <a:rect r="r" b="b" t="t" l="l"/>
            <a:pathLst>
              <a:path h="3852893" w="8972939">
                <a:moveTo>
                  <a:pt x="0" y="0"/>
                </a:moveTo>
                <a:lnTo>
                  <a:pt x="8972939" y="0"/>
                </a:lnTo>
                <a:lnTo>
                  <a:pt x="8972939" y="3852893"/>
                </a:lnTo>
                <a:lnTo>
                  <a:pt x="0" y="3852893"/>
                </a:lnTo>
                <a:lnTo>
                  <a:pt x="0" y="0"/>
                </a:lnTo>
                <a:close/>
              </a:path>
            </a:pathLst>
          </a:custGeom>
          <a:blipFill>
            <a:blip r:embed="rId6"/>
            <a:stretch>
              <a:fillRect l="0" t="0" r="0" b="0"/>
            </a:stretch>
          </a:blipFill>
        </p:spPr>
      </p:sp>
      <p:sp>
        <p:nvSpPr>
          <p:cNvPr name="TextBox 24" id="24"/>
          <p:cNvSpPr txBox="true"/>
          <p:nvPr/>
        </p:nvSpPr>
        <p:spPr>
          <a:xfrm rot="0">
            <a:off x="696526" y="6581153"/>
            <a:ext cx="17019826" cy="1953895"/>
          </a:xfrm>
          <a:prstGeom prst="rect">
            <a:avLst/>
          </a:prstGeom>
        </p:spPr>
        <p:txBody>
          <a:bodyPr anchor="t" rtlCol="false" tIns="0" lIns="0" bIns="0" rIns="0">
            <a:spAutoFit/>
          </a:bodyPr>
          <a:lstStyle/>
          <a:p>
            <a:pPr algn="just">
              <a:lnSpc>
                <a:spcPts val="3080"/>
              </a:lnSpc>
            </a:pPr>
            <a:r>
              <a:rPr lang="en-US" sz="2200" b="true">
                <a:solidFill>
                  <a:srgbClr val="000000"/>
                </a:solidFill>
                <a:latin typeface="Poppins Bold"/>
                <a:ea typeface="Poppins Bold"/>
                <a:cs typeface="Poppins Bold"/>
                <a:sym typeface="Poppins Bold"/>
              </a:rPr>
              <a:t>SILK merupakan aplikasi berbasis web yang dirancang untuk mempermudah dan mempercepat operasional laboratorium klinik dan Kesehatan Masyarakat, mulai dari pendaftaran pasien hingga pengelolaan hasil pemeriksaan dan laporan laboratorium. Aplikasi ini bertujuan untuk meningkatkan efisiensi, akurasi, dan keamanan dalam pengelolaan data klinis, sehingga semua aktivitas dalam laboratorium dapat dilakukan secara terstruktur, terintegrasi, dan lebih efektif.</a:t>
            </a:r>
          </a:p>
        </p:txBody>
      </p:sp>
      <p:sp>
        <p:nvSpPr>
          <p:cNvPr name="TextBox 25" id="25"/>
          <p:cNvSpPr txBox="true"/>
          <p:nvPr/>
        </p:nvSpPr>
        <p:spPr>
          <a:xfrm rot="0">
            <a:off x="696526" y="8695985"/>
            <a:ext cx="7159676" cy="1189355"/>
          </a:xfrm>
          <a:prstGeom prst="rect">
            <a:avLst/>
          </a:prstGeom>
        </p:spPr>
        <p:txBody>
          <a:bodyPr anchor="t" rtlCol="false" tIns="0" lIns="0" bIns="0" rIns="0">
            <a:spAutoFit/>
          </a:bodyPr>
          <a:lstStyle/>
          <a:p>
            <a:pPr algn="just" marL="496571" indent="-248285" lvl="1">
              <a:lnSpc>
                <a:spcPts val="3220"/>
              </a:lnSpc>
              <a:buFont typeface="Arial"/>
              <a:buChar char="•"/>
            </a:pPr>
            <a:r>
              <a:rPr lang="en-US" sz="2300">
                <a:solidFill>
                  <a:srgbClr val="000000"/>
                </a:solidFill>
                <a:latin typeface="League Spartan"/>
                <a:ea typeface="League Spartan"/>
                <a:cs typeface="League Spartan"/>
                <a:sym typeface="League Spartan"/>
              </a:rPr>
              <a:t>Peningkatan Efisiensi</a:t>
            </a:r>
          </a:p>
          <a:p>
            <a:pPr algn="just" marL="496571" indent="-248285" lvl="1">
              <a:lnSpc>
                <a:spcPts val="3220"/>
              </a:lnSpc>
              <a:buFont typeface="Arial"/>
              <a:buChar char="•"/>
            </a:pPr>
            <a:r>
              <a:rPr lang="en-US" sz="2300">
                <a:solidFill>
                  <a:srgbClr val="000000"/>
                </a:solidFill>
                <a:latin typeface="League Spartan"/>
                <a:ea typeface="League Spartan"/>
                <a:cs typeface="League Spartan"/>
                <a:sym typeface="League Spartan"/>
              </a:rPr>
              <a:t>Akurasi Data yang Lebih Baik</a:t>
            </a:r>
          </a:p>
          <a:p>
            <a:pPr algn="just" marL="496571" indent="-248285" lvl="1">
              <a:lnSpc>
                <a:spcPts val="3220"/>
              </a:lnSpc>
              <a:buFont typeface="Arial"/>
              <a:buChar char="•"/>
            </a:pPr>
            <a:r>
              <a:rPr lang="en-US" sz="2300">
                <a:solidFill>
                  <a:srgbClr val="000000"/>
                </a:solidFill>
                <a:latin typeface="League Spartan"/>
                <a:ea typeface="League Spartan"/>
                <a:cs typeface="League Spartan"/>
                <a:sym typeface="League Spartan"/>
              </a:rPr>
              <a:t>Pengambilan Keputusan yang Lebih Cepat</a:t>
            </a:r>
          </a:p>
        </p:txBody>
      </p:sp>
      <p:sp>
        <p:nvSpPr>
          <p:cNvPr name="TextBox 26" id="26"/>
          <p:cNvSpPr txBox="true"/>
          <p:nvPr/>
        </p:nvSpPr>
        <p:spPr>
          <a:xfrm rot="0">
            <a:off x="8153350" y="8695985"/>
            <a:ext cx="5514001" cy="789305"/>
          </a:xfrm>
          <a:prstGeom prst="rect">
            <a:avLst/>
          </a:prstGeom>
        </p:spPr>
        <p:txBody>
          <a:bodyPr anchor="t" rtlCol="false" tIns="0" lIns="0" bIns="0" rIns="0">
            <a:spAutoFit/>
          </a:bodyPr>
          <a:lstStyle/>
          <a:p>
            <a:pPr algn="just" marL="496571" indent="-248285" lvl="1">
              <a:lnSpc>
                <a:spcPts val="3220"/>
              </a:lnSpc>
              <a:buFont typeface="Arial"/>
              <a:buChar char="•"/>
            </a:pPr>
            <a:r>
              <a:rPr lang="en-US" sz="2300">
                <a:solidFill>
                  <a:srgbClr val="000000"/>
                </a:solidFill>
                <a:latin typeface="League Spartan"/>
                <a:ea typeface="League Spartan"/>
                <a:cs typeface="League Spartan"/>
                <a:sym typeface="League Spartan"/>
              </a:rPr>
              <a:t>Pelaporan yang Lebih Mudah</a:t>
            </a:r>
          </a:p>
          <a:p>
            <a:pPr algn="just" marL="496571" indent="-248285" lvl="1">
              <a:lnSpc>
                <a:spcPts val="3220"/>
              </a:lnSpc>
              <a:buFont typeface="Arial"/>
              <a:buChar char="•"/>
            </a:pPr>
            <a:r>
              <a:rPr lang="en-US" sz="2300">
                <a:solidFill>
                  <a:srgbClr val="000000"/>
                </a:solidFill>
                <a:latin typeface="League Spartan"/>
                <a:ea typeface="League Spartan"/>
                <a:cs typeface="League Spartan"/>
                <a:sym typeface="League Spartan"/>
              </a:rPr>
              <a:t>R</a:t>
            </a:r>
            <a:r>
              <a:rPr lang="en-US" sz="2300">
                <a:solidFill>
                  <a:srgbClr val="000000"/>
                </a:solidFill>
                <a:latin typeface="League Spartan"/>
                <a:ea typeface="League Spartan"/>
                <a:cs typeface="League Spartan"/>
                <a:sym typeface="League Spartan"/>
              </a:rPr>
              <a:t>esponsive dan Interaktif</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5400000">
            <a:off x="12972310" y="8557683"/>
            <a:ext cx="6794770" cy="7029681"/>
            <a:chOff x="0" y="0"/>
            <a:chExt cx="9059693" cy="9372909"/>
          </a:xfrm>
        </p:grpSpPr>
        <p:grpSp>
          <p:nvGrpSpPr>
            <p:cNvPr name="Group 3" id="3"/>
            <p:cNvGrpSpPr/>
            <p:nvPr/>
          </p:nvGrpSpPr>
          <p:grpSpPr>
            <a:xfrm rot="-2700000">
              <a:off x="1099575" y="2964119"/>
              <a:ext cx="5309215" cy="5309215"/>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4F4F4"/>
              </a:solidFill>
            </p:spPr>
          </p:sp>
          <p:sp>
            <p:nvSpPr>
              <p:cNvPr name="TextBox 5" id="5"/>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6" id="6"/>
            <p:cNvGrpSpPr/>
            <p:nvPr/>
          </p:nvGrpSpPr>
          <p:grpSpPr>
            <a:xfrm rot="-2700000">
              <a:off x="1919586" y="1099575"/>
              <a:ext cx="5309215" cy="5309215"/>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8" id="8"/>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9" id="9"/>
            <p:cNvGrpSpPr/>
            <p:nvPr/>
          </p:nvGrpSpPr>
          <p:grpSpPr>
            <a:xfrm rot="-2700000">
              <a:off x="1919586" y="2944532"/>
              <a:ext cx="5309215" cy="5309215"/>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1" id="11"/>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2" id="12"/>
            <p:cNvGrpSpPr/>
            <p:nvPr/>
          </p:nvGrpSpPr>
          <p:grpSpPr>
            <a:xfrm rot="-2700000">
              <a:off x="2582917" y="2944532"/>
              <a:ext cx="5309215" cy="5309215"/>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4" id="14"/>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5" id="15"/>
            <p:cNvGrpSpPr/>
            <p:nvPr/>
          </p:nvGrpSpPr>
          <p:grpSpPr>
            <a:xfrm rot="-2700000">
              <a:off x="2650903" y="1099575"/>
              <a:ext cx="5309215" cy="5309215"/>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7" id="17"/>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sp>
        <p:nvSpPr>
          <p:cNvPr name="Freeform 18" id="18"/>
          <p:cNvSpPr/>
          <p:nvPr/>
        </p:nvSpPr>
        <p:spPr>
          <a:xfrm flipH="false" flipV="false" rot="0">
            <a:off x="-3045964"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9" id="19"/>
          <p:cNvSpPr txBox="true"/>
          <p:nvPr/>
        </p:nvSpPr>
        <p:spPr>
          <a:xfrm rot="0">
            <a:off x="1191216" y="209058"/>
            <a:ext cx="16426836" cy="1328011"/>
          </a:xfrm>
          <a:prstGeom prst="rect">
            <a:avLst/>
          </a:prstGeom>
        </p:spPr>
        <p:txBody>
          <a:bodyPr anchor="t" rtlCol="false" tIns="0" lIns="0" bIns="0" rIns="0">
            <a:spAutoFit/>
          </a:bodyPr>
          <a:lstStyle/>
          <a:p>
            <a:pPr algn="ctr">
              <a:lnSpc>
                <a:spcPts val="4878"/>
              </a:lnSpc>
            </a:pPr>
            <a:r>
              <a:rPr lang="en-US" b="true" sz="5029">
                <a:solidFill>
                  <a:srgbClr val="21264D"/>
                </a:solidFill>
                <a:latin typeface="Poppins Bold"/>
                <a:ea typeface="Poppins Bold"/>
                <a:cs typeface="Poppins Bold"/>
                <a:sym typeface="Poppins Bold"/>
              </a:rPr>
              <a:t>INOVASI PELAYANAN INFORMASI DI UPT LABKESKAL DINAS KESEHATAN PROV KALTENG</a:t>
            </a:r>
          </a:p>
        </p:txBody>
      </p:sp>
      <p:sp>
        <p:nvSpPr>
          <p:cNvPr name="TextBox 20" id="20"/>
          <p:cNvSpPr txBox="true"/>
          <p:nvPr/>
        </p:nvSpPr>
        <p:spPr>
          <a:xfrm rot="0">
            <a:off x="1457923" y="1560387"/>
            <a:ext cx="14792203" cy="613410"/>
          </a:xfrm>
          <a:prstGeom prst="rect">
            <a:avLst/>
          </a:prstGeom>
        </p:spPr>
        <p:txBody>
          <a:bodyPr anchor="t" rtlCol="false" tIns="0" lIns="0" bIns="0" rIns="0">
            <a:spAutoFit/>
          </a:bodyPr>
          <a:lstStyle/>
          <a:p>
            <a:pPr algn="ctr">
              <a:lnSpc>
                <a:spcPts val="5040"/>
              </a:lnSpc>
            </a:pPr>
            <a:r>
              <a:rPr lang="en-US" b="true" sz="3600" i="true" spc="-212">
                <a:solidFill>
                  <a:srgbClr val="263F6B"/>
                </a:solidFill>
                <a:latin typeface="Montserrat Ultra-Bold Italics"/>
                <a:ea typeface="Montserrat Ultra-Bold Italics"/>
                <a:cs typeface="Montserrat Ultra-Bold Italics"/>
                <a:sym typeface="Montserrat Ultra-Bold Italics"/>
              </a:rPr>
              <a:t>SISTEM INFORMASI SIAP RESPON</a:t>
            </a:r>
          </a:p>
        </p:txBody>
      </p:sp>
      <p:sp>
        <p:nvSpPr>
          <p:cNvPr name="TextBox 21" id="21"/>
          <p:cNvSpPr txBox="true"/>
          <p:nvPr/>
        </p:nvSpPr>
        <p:spPr>
          <a:xfrm rot="0">
            <a:off x="696526" y="6205174"/>
            <a:ext cx="17019826" cy="1953895"/>
          </a:xfrm>
          <a:prstGeom prst="rect">
            <a:avLst/>
          </a:prstGeom>
        </p:spPr>
        <p:txBody>
          <a:bodyPr anchor="t" rtlCol="false" tIns="0" lIns="0" bIns="0" rIns="0">
            <a:spAutoFit/>
          </a:bodyPr>
          <a:lstStyle/>
          <a:p>
            <a:pPr algn="just">
              <a:lnSpc>
                <a:spcPts val="3080"/>
              </a:lnSpc>
            </a:pPr>
            <a:r>
              <a:rPr lang="en-US" sz="2200" b="true">
                <a:solidFill>
                  <a:srgbClr val="000000"/>
                </a:solidFill>
                <a:latin typeface="Poppins Bold"/>
                <a:ea typeface="Poppins Bold"/>
                <a:cs typeface="Poppins Bold"/>
                <a:sym typeface="Poppins Bold"/>
              </a:rPr>
              <a:t>Inovasi SIAP RESPON adalah platform digital terpadu di UPT Laboratorium Kesehatan dan Kalibrasi Provinsi Kalimantan Tengah yang dirancang untuk merevolusi cara interaksi dengan masyarakat pengguna layanan secara komprehensif dan digitalisasi. Sistem ini menyatukan beragam fungsi vital dalam satu tautan web terpusat, diakses mudah melalui tautan link, pemindaian barcode, yang juga diintegrasikan melalui notifikasi WhatsApp otomatis setelah menerima hasil uji. </a:t>
            </a:r>
          </a:p>
        </p:txBody>
      </p:sp>
      <p:sp>
        <p:nvSpPr>
          <p:cNvPr name="TextBox 22" id="22"/>
          <p:cNvSpPr txBox="true"/>
          <p:nvPr/>
        </p:nvSpPr>
        <p:spPr>
          <a:xfrm rot="0">
            <a:off x="696526" y="8278495"/>
            <a:ext cx="8243222" cy="1944370"/>
          </a:xfrm>
          <a:prstGeom prst="rect">
            <a:avLst/>
          </a:prstGeom>
        </p:spPr>
        <p:txBody>
          <a:bodyPr anchor="t" rtlCol="false" tIns="0" lIns="0" bIns="0" rIns="0">
            <a:spAutoFit/>
          </a:bodyPr>
          <a:lstStyle/>
          <a:p>
            <a:pPr algn="just">
              <a:lnSpc>
                <a:spcPts val="3080"/>
              </a:lnSpc>
            </a:pPr>
            <a:r>
              <a:rPr lang="en-US" sz="2200">
                <a:solidFill>
                  <a:srgbClr val="000000"/>
                </a:solidFill>
                <a:latin typeface="League Spartan"/>
                <a:ea typeface="League Spartan"/>
                <a:cs typeface="League Spartan"/>
                <a:sym typeface="League Spartan"/>
              </a:rPr>
              <a:t>Menu SIAP RESPON meliputi :</a:t>
            </a:r>
          </a:p>
          <a:p>
            <a:pPr algn="just" marL="474981" indent="-237491" lvl="1">
              <a:lnSpc>
                <a:spcPts val="3080"/>
              </a:lnSpc>
              <a:buFont typeface="Arial"/>
              <a:buChar char="•"/>
            </a:pPr>
            <a:r>
              <a:rPr lang="en-US" sz="2200">
                <a:solidFill>
                  <a:srgbClr val="000000"/>
                </a:solidFill>
                <a:latin typeface="League Spartan"/>
                <a:ea typeface="League Spartan"/>
                <a:cs typeface="League Spartan"/>
                <a:sym typeface="League Spartan"/>
              </a:rPr>
              <a:t>Survei persepsi kepuasan pelanggan, </a:t>
            </a:r>
          </a:p>
          <a:p>
            <a:pPr algn="just" marL="474981" indent="-237491" lvl="1">
              <a:lnSpc>
                <a:spcPts val="3080"/>
              </a:lnSpc>
              <a:buFont typeface="Arial"/>
              <a:buChar char="•"/>
            </a:pPr>
            <a:r>
              <a:rPr lang="en-US" sz="2200">
                <a:solidFill>
                  <a:srgbClr val="000000"/>
                </a:solidFill>
                <a:latin typeface="League Spartan"/>
                <a:ea typeface="League Spartan"/>
                <a:cs typeface="League Spartan"/>
                <a:sym typeface="League Spartan"/>
              </a:rPr>
              <a:t>S</a:t>
            </a:r>
            <a:r>
              <a:rPr lang="en-US" sz="2200">
                <a:solidFill>
                  <a:srgbClr val="000000"/>
                </a:solidFill>
                <a:latin typeface="League Spartan"/>
                <a:ea typeface="League Spartan"/>
                <a:cs typeface="League Spartan"/>
                <a:sym typeface="League Spartan"/>
              </a:rPr>
              <a:t>urvei persepsi anti-korupsi, </a:t>
            </a:r>
          </a:p>
          <a:p>
            <a:pPr algn="just" marL="474981" indent="-237491" lvl="1">
              <a:lnSpc>
                <a:spcPts val="3080"/>
              </a:lnSpc>
              <a:buFont typeface="Arial"/>
              <a:buChar char="•"/>
            </a:pPr>
            <a:r>
              <a:rPr lang="en-US" sz="2200">
                <a:solidFill>
                  <a:srgbClr val="000000"/>
                </a:solidFill>
                <a:latin typeface="League Spartan"/>
                <a:ea typeface="League Spartan"/>
                <a:cs typeface="League Spartan"/>
                <a:sym typeface="League Spartan"/>
              </a:rPr>
              <a:t>p</a:t>
            </a:r>
            <a:r>
              <a:rPr lang="en-US" sz="2200">
                <a:solidFill>
                  <a:srgbClr val="000000"/>
                </a:solidFill>
                <a:latin typeface="League Spartan"/>
                <a:ea typeface="League Spartan"/>
                <a:cs typeface="League Spartan"/>
                <a:sym typeface="League Spartan"/>
              </a:rPr>
              <a:t>engaduan pelanggan, whistleblowing system,</a:t>
            </a:r>
          </a:p>
          <a:p>
            <a:pPr algn="just" marL="474981" indent="-237491" lvl="1">
              <a:lnSpc>
                <a:spcPts val="3080"/>
              </a:lnSpc>
              <a:buFont typeface="Arial"/>
              <a:buChar char="•"/>
            </a:pPr>
            <a:r>
              <a:rPr lang="en-US" sz="2200">
                <a:solidFill>
                  <a:srgbClr val="000000"/>
                </a:solidFill>
                <a:latin typeface="League Spartan"/>
                <a:ea typeface="League Spartan"/>
                <a:cs typeface="League Spartan"/>
                <a:sym typeface="League Spartan"/>
              </a:rPr>
              <a:t>SPAN Lapor</a:t>
            </a:r>
          </a:p>
        </p:txBody>
      </p:sp>
      <p:sp>
        <p:nvSpPr>
          <p:cNvPr name="TextBox 23" id="23"/>
          <p:cNvSpPr txBox="true"/>
          <p:nvPr/>
        </p:nvSpPr>
        <p:spPr>
          <a:xfrm rot="0">
            <a:off x="8854024" y="8225744"/>
            <a:ext cx="9126521" cy="1944370"/>
          </a:xfrm>
          <a:prstGeom prst="rect">
            <a:avLst/>
          </a:prstGeom>
        </p:spPr>
        <p:txBody>
          <a:bodyPr anchor="t" rtlCol="false" tIns="0" lIns="0" bIns="0" rIns="0">
            <a:spAutoFit/>
          </a:bodyPr>
          <a:lstStyle/>
          <a:p>
            <a:pPr algn="just" marL="474981" indent="-237491" lvl="1">
              <a:lnSpc>
                <a:spcPts val="3080"/>
              </a:lnSpc>
              <a:buFont typeface="Arial"/>
              <a:buChar char="•"/>
            </a:pPr>
            <a:r>
              <a:rPr lang="en-US" sz="2200">
                <a:solidFill>
                  <a:srgbClr val="000000"/>
                </a:solidFill>
                <a:latin typeface="League Spartan"/>
                <a:ea typeface="League Spartan"/>
                <a:cs typeface="League Spartan"/>
                <a:sym typeface="League Spartan"/>
              </a:rPr>
              <a:t>informasi produk layanan, </a:t>
            </a:r>
          </a:p>
          <a:p>
            <a:pPr algn="just" marL="474981" indent="-237491" lvl="1">
              <a:lnSpc>
                <a:spcPts val="3080"/>
              </a:lnSpc>
              <a:buFont typeface="Arial"/>
              <a:buChar char="•"/>
            </a:pPr>
            <a:r>
              <a:rPr lang="en-US" sz="2200">
                <a:solidFill>
                  <a:srgbClr val="000000"/>
                </a:solidFill>
                <a:latin typeface="League Spartan"/>
                <a:ea typeface="League Spartan"/>
                <a:cs typeface="League Spartan"/>
                <a:sym typeface="League Spartan"/>
              </a:rPr>
              <a:t>formulir pendaftaran, </a:t>
            </a:r>
          </a:p>
          <a:p>
            <a:pPr algn="just" marL="474981" indent="-237491" lvl="1">
              <a:lnSpc>
                <a:spcPts val="3080"/>
              </a:lnSpc>
              <a:buFont typeface="Arial"/>
              <a:buChar char="•"/>
            </a:pPr>
            <a:r>
              <a:rPr lang="en-US" sz="2200">
                <a:solidFill>
                  <a:srgbClr val="000000"/>
                </a:solidFill>
                <a:latin typeface="League Spartan"/>
                <a:ea typeface="League Spartan"/>
                <a:cs typeface="League Spartan"/>
                <a:sym typeface="League Spartan"/>
              </a:rPr>
              <a:t>formulir p</a:t>
            </a:r>
            <a:r>
              <a:rPr lang="en-US" sz="2200">
                <a:solidFill>
                  <a:srgbClr val="000000"/>
                </a:solidFill>
                <a:latin typeface="League Spartan"/>
                <a:ea typeface="League Spartan"/>
                <a:cs typeface="League Spartan"/>
                <a:sym typeface="League Spartan"/>
              </a:rPr>
              <a:t>ermintaan pengambilan sampel kesehatan masyarakat dan </a:t>
            </a:r>
          </a:p>
          <a:p>
            <a:pPr algn="just" marL="474981" indent="-237491" lvl="1">
              <a:lnSpc>
                <a:spcPts val="3080"/>
              </a:lnSpc>
              <a:buFont typeface="Arial"/>
              <a:buChar char="•"/>
            </a:pPr>
            <a:r>
              <a:rPr lang="en-US" sz="2200">
                <a:solidFill>
                  <a:srgbClr val="000000"/>
                </a:solidFill>
                <a:latin typeface="League Spartan"/>
                <a:ea typeface="League Spartan"/>
                <a:cs typeface="League Spartan"/>
                <a:sym typeface="League Spartan"/>
              </a:rPr>
              <a:t>informasi kontak UPT Labkeskal.</a:t>
            </a:r>
          </a:p>
        </p:txBody>
      </p:sp>
      <p:sp>
        <p:nvSpPr>
          <p:cNvPr name="Freeform 24" id="24"/>
          <p:cNvSpPr/>
          <p:nvPr/>
        </p:nvSpPr>
        <p:spPr>
          <a:xfrm flipH="false" flipV="false" rot="0">
            <a:off x="2342822" y="2713223"/>
            <a:ext cx="3189899" cy="3579676"/>
          </a:xfrm>
          <a:custGeom>
            <a:avLst/>
            <a:gdLst/>
            <a:ahLst/>
            <a:cxnLst/>
            <a:rect r="r" b="b" t="t" l="l"/>
            <a:pathLst>
              <a:path h="3579676" w="3189899">
                <a:moveTo>
                  <a:pt x="0" y="0"/>
                </a:moveTo>
                <a:lnTo>
                  <a:pt x="3189900" y="0"/>
                </a:lnTo>
                <a:lnTo>
                  <a:pt x="3189900" y="3579676"/>
                </a:lnTo>
                <a:lnTo>
                  <a:pt x="0" y="3579676"/>
                </a:lnTo>
                <a:lnTo>
                  <a:pt x="0" y="0"/>
                </a:lnTo>
                <a:close/>
              </a:path>
            </a:pathLst>
          </a:custGeom>
          <a:blipFill>
            <a:blip r:embed="rId4"/>
            <a:stretch>
              <a:fillRect l="0" t="0" r="0" b="0"/>
            </a:stretch>
          </a:blipFill>
        </p:spPr>
      </p:sp>
      <p:sp>
        <p:nvSpPr>
          <p:cNvPr name="Freeform 25" id="25"/>
          <p:cNvSpPr/>
          <p:nvPr/>
        </p:nvSpPr>
        <p:spPr>
          <a:xfrm flipH="false" flipV="false" rot="0">
            <a:off x="6280515" y="2727633"/>
            <a:ext cx="3643476" cy="3439441"/>
          </a:xfrm>
          <a:custGeom>
            <a:avLst/>
            <a:gdLst/>
            <a:ahLst/>
            <a:cxnLst/>
            <a:rect r="r" b="b" t="t" l="l"/>
            <a:pathLst>
              <a:path h="3439441" w="3643476">
                <a:moveTo>
                  <a:pt x="0" y="0"/>
                </a:moveTo>
                <a:lnTo>
                  <a:pt x="3643476" y="0"/>
                </a:lnTo>
                <a:lnTo>
                  <a:pt x="3643476" y="3439441"/>
                </a:lnTo>
                <a:lnTo>
                  <a:pt x="0" y="3439441"/>
                </a:lnTo>
                <a:lnTo>
                  <a:pt x="0" y="0"/>
                </a:lnTo>
                <a:close/>
              </a:path>
            </a:pathLst>
          </a:custGeom>
          <a:blipFill>
            <a:blip r:embed="rId5"/>
            <a:stretch>
              <a:fillRect l="0" t="0" r="0" b="0"/>
            </a:stretch>
          </a:blipFill>
        </p:spPr>
      </p:sp>
      <p:sp>
        <p:nvSpPr>
          <p:cNvPr name="Freeform 26" id="26"/>
          <p:cNvSpPr/>
          <p:nvPr/>
        </p:nvSpPr>
        <p:spPr>
          <a:xfrm flipH="false" flipV="false" rot="0">
            <a:off x="10431245" y="2713223"/>
            <a:ext cx="4745025" cy="3439441"/>
          </a:xfrm>
          <a:custGeom>
            <a:avLst/>
            <a:gdLst/>
            <a:ahLst/>
            <a:cxnLst/>
            <a:rect r="r" b="b" t="t" l="l"/>
            <a:pathLst>
              <a:path h="3439441" w="4745025">
                <a:moveTo>
                  <a:pt x="0" y="0"/>
                </a:moveTo>
                <a:lnTo>
                  <a:pt x="4745026" y="0"/>
                </a:lnTo>
                <a:lnTo>
                  <a:pt x="4745026" y="3439441"/>
                </a:lnTo>
                <a:lnTo>
                  <a:pt x="0" y="3439441"/>
                </a:lnTo>
                <a:lnTo>
                  <a:pt x="0" y="0"/>
                </a:lnTo>
                <a:close/>
              </a:path>
            </a:pathLst>
          </a:custGeom>
          <a:blipFill>
            <a:blip r:embed="rId6"/>
            <a:stretch>
              <a:fillRect l="0" t="0" r="0" b="0"/>
            </a:stretch>
          </a:blipFill>
        </p:spPr>
      </p:sp>
      <p:sp>
        <p:nvSpPr>
          <p:cNvPr name="TextBox 27" id="27"/>
          <p:cNvSpPr txBox="true"/>
          <p:nvPr/>
        </p:nvSpPr>
        <p:spPr>
          <a:xfrm rot="0">
            <a:off x="5297209" y="2216166"/>
            <a:ext cx="6924675" cy="381697"/>
          </a:xfrm>
          <a:prstGeom prst="rect">
            <a:avLst/>
          </a:prstGeom>
        </p:spPr>
        <p:txBody>
          <a:bodyPr anchor="t" rtlCol="false" tIns="0" lIns="0" bIns="0" rIns="0">
            <a:spAutoFit/>
          </a:bodyPr>
          <a:lstStyle/>
          <a:p>
            <a:pPr algn="ctr">
              <a:lnSpc>
                <a:spcPts val="3111"/>
              </a:lnSpc>
            </a:pPr>
            <a:r>
              <a:rPr lang="en-US" b="true" sz="2222" i="true" u="sng">
                <a:solidFill>
                  <a:srgbClr val="000000"/>
                </a:solidFill>
                <a:latin typeface="Open Sans 2 Bold Italics"/>
                <a:ea typeface="Open Sans 2 Bold Italics"/>
                <a:cs typeface="Open Sans 2 Bold Italics"/>
                <a:sym typeface="Open Sans 2 Bold Italics"/>
                <a:hlinkClick r:id="rId7" tooltip="https://s.id/LabkesmasKalteng"/>
              </a:rPr>
              <a:t>Sistem Informasi Aspirasi Pelayanan Cepat Tanggap</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grpSp>
        <p:nvGrpSpPr>
          <p:cNvPr name="Group 3" id="3"/>
          <p:cNvGrpSpPr/>
          <p:nvPr/>
        </p:nvGrpSpPr>
        <p:grpSpPr>
          <a:xfrm rot="5400000">
            <a:off x="12972310" y="8557683"/>
            <a:ext cx="6794770" cy="7029681"/>
            <a:chOff x="0" y="0"/>
            <a:chExt cx="9059693" cy="9372909"/>
          </a:xfrm>
        </p:grpSpPr>
        <p:grpSp>
          <p:nvGrpSpPr>
            <p:cNvPr name="Group 4" id="4"/>
            <p:cNvGrpSpPr/>
            <p:nvPr/>
          </p:nvGrpSpPr>
          <p:grpSpPr>
            <a:xfrm rot="-2700000">
              <a:off x="1099575" y="2964119"/>
              <a:ext cx="5309215" cy="5309215"/>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4F4F4"/>
              </a:solidFill>
            </p:spPr>
          </p:sp>
          <p:sp>
            <p:nvSpPr>
              <p:cNvPr name="TextBox 6" id="6"/>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7" id="7"/>
            <p:cNvGrpSpPr/>
            <p:nvPr/>
          </p:nvGrpSpPr>
          <p:grpSpPr>
            <a:xfrm rot="-2700000">
              <a:off x="1919586" y="1099575"/>
              <a:ext cx="5309215" cy="5309215"/>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9" id="9"/>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0" id="10"/>
            <p:cNvGrpSpPr/>
            <p:nvPr/>
          </p:nvGrpSpPr>
          <p:grpSpPr>
            <a:xfrm rot="-2700000">
              <a:off x="1919586" y="2944532"/>
              <a:ext cx="5309215" cy="5309215"/>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2" id="12"/>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3" id="13"/>
            <p:cNvGrpSpPr/>
            <p:nvPr/>
          </p:nvGrpSpPr>
          <p:grpSpPr>
            <a:xfrm rot="-2700000">
              <a:off x="2582917" y="2944532"/>
              <a:ext cx="5309215" cy="5309215"/>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5" id="15"/>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6" id="16"/>
            <p:cNvGrpSpPr/>
            <p:nvPr/>
          </p:nvGrpSpPr>
          <p:grpSpPr>
            <a:xfrm rot="-2700000">
              <a:off x="2650903" y="1099575"/>
              <a:ext cx="5309215" cy="5309215"/>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8" id="18"/>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sp>
        <p:nvSpPr>
          <p:cNvPr name="Freeform 19" id="19"/>
          <p:cNvSpPr/>
          <p:nvPr/>
        </p:nvSpPr>
        <p:spPr>
          <a:xfrm flipH="false" flipV="false" rot="0">
            <a:off x="-3045964"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0" id="20"/>
          <p:cNvSpPr/>
          <p:nvPr/>
        </p:nvSpPr>
        <p:spPr>
          <a:xfrm flipH="false" flipV="false" rot="0">
            <a:off x="1028700" y="2600440"/>
            <a:ext cx="5294823" cy="7204948"/>
          </a:xfrm>
          <a:custGeom>
            <a:avLst/>
            <a:gdLst/>
            <a:ahLst/>
            <a:cxnLst/>
            <a:rect r="r" b="b" t="t" l="l"/>
            <a:pathLst>
              <a:path h="7204948" w="5294823">
                <a:moveTo>
                  <a:pt x="0" y="0"/>
                </a:moveTo>
                <a:lnTo>
                  <a:pt x="5294823" y="0"/>
                </a:lnTo>
                <a:lnTo>
                  <a:pt x="5294823" y="7204947"/>
                </a:lnTo>
                <a:lnTo>
                  <a:pt x="0" y="7204947"/>
                </a:lnTo>
                <a:lnTo>
                  <a:pt x="0" y="0"/>
                </a:lnTo>
                <a:close/>
              </a:path>
            </a:pathLst>
          </a:custGeom>
          <a:blipFill>
            <a:blip r:embed="rId5"/>
            <a:stretch>
              <a:fillRect l="0" t="-3101" r="0" b="-9292"/>
            </a:stretch>
          </a:blipFill>
        </p:spPr>
      </p:sp>
      <p:sp>
        <p:nvSpPr>
          <p:cNvPr name="Freeform 21" id="21"/>
          <p:cNvSpPr/>
          <p:nvPr/>
        </p:nvSpPr>
        <p:spPr>
          <a:xfrm flipH="false" flipV="false" rot="0">
            <a:off x="6192329" y="2625146"/>
            <a:ext cx="5294823" cy="7204948"/>
          </a:xfrm>
          <a:custGeom>
            <a:avLst/>
            <a:gdLst/>
            <a:ahLst/>
            <a:cxnLst/>
            <a:rect r="r" b="b" t="t" l="l"/>
            <a:pathLst>
              <a:path h="7204948" w="5294823">
                <a:moveTo>
                  <a:pt x="0" y="0"/>
                </a:moveTo>
                <a:lnTo>
                  <a:pt x="5294823" y="0"/>
                </a:lnTo>
                <a:lnTo>
                  <a:pt x="5294823" y="7204947"/>
                </a:lnTo>
                <a:lnTo>
                  <a:pt x="0" y="7204947"/>
                </a:lnTo>
                <a:lnTo>
                  <a:pt x="0" y="0"/>
                </a:lnTo>
                <a:close/>
              </a:path>
            </a:pathLst>
          </a:custGeom>
          <a:blipFill>
            <a:blip r:embed="rId6"/>
            <a:stretch>
              <a:fillRect l="0" t="-3101" r="0" b="-9292"/>
            </a:stretch>
          </a:blipFill>
        </p:spPr>
      </p:sp>
      <p:sp>
        <p:nvSpPr>
          <p:cNvPr name="Freeform 22" id="22"/>
          <p:cNvSpPr/>
          <p:nvPr/>
        </p:nvSpPr>
        <p:spPr>
          <a:xfrm flipH="false" flipV="false" rot="0">
            <a:off x="11277242" y="2625146"/>
            <a:ext cx="5294823" cy="7204948"/>
          </a:xfrm>
          <a:custGeom>
            <a:avLst/>
            <a:gdLst/>
            <a:ahLst/>
            <a:cxnLst/>
            <a:rect r="r" b="b" t="t" l="l"/>
            <a:pathLst>
              <a:path h="7204948" w="5294823">
                <a:moveTo>
                  <a:pt x="0" y="0"/>
                </a:moveTo>
                <a:lnTo>
                  <a:pt x="5294823" y="0"/>
                </a:lnTo>
                <a:lnTo>
                  <a:pt x="5294823" y="7204947"/>
                </a:lnTo>
                <a:lnTo>
                  <a:pt x="0" y="7204947"/>
                </a:lnTo>
                <a:lnTo>
                  <a:pt x="0" y="0"/>
                </a:lnTo>
                <a:close/>
              </a:path>
            </a:pathLst>
          </a:custGeom>
          <a:blipFill>
            <a:blip r:embed="rId7"/>
            <a:stretch>
              <a:fillRect l="0" t="-3101" r="0" b="-9292"/>
            </a:stretch>
          </a:blipFill>
        </p:spPr>
      </p:sp>
      <p:sp>
        <p:nvSpPr>
          <p:cNvPr name="TextBox 23" id="23"/>
          <p:cNvSpPr txBox="true"/>
          <p:nvPr/>
        </p:nvSpPr>
        <p:spPr>
          <a:xfrm rot="0">
            <a:off x="1191216" y="151908"/>
            <a:ext cx="16426836" cy="1328011"/>
          </a:xfrm>
          <a:prstGeom prst="rect">
            <a:avLst/>
          </a:prstGeom>
        </p:spPr>
        <p:txBody>
          <a:bodyPr anchor="t" rtlCol="false" tIns="0" lIns="0" bIns="0" rIns="0">
            <a:spAutoFit/>
          </a:bodyPr>
          <a:lstStyle/>
          <a:p>
            <a:pPr algn="l">
              <a:lnSpc>
                <a:spcPts val="4878"/>
              </a:lnSpc>
            </a:pPr>
            <a:r>
              <a:rPr lang="en-US" sz="5029" b="true">
                <a:solidFill>
                  <a:srgbClr val="21264D"/>
                </a:solidFill>
                <a:latin typeface="Poppins Bold"/>
                <a:ea typeface="Poppins Bold"/>
                <a:cs typeface="Poppins Bold"/>
                <a:sym typeface="Poppins Bold"/>
              </a:rPr>
              <a:t>SK PPID DI LINGKUNGAN DINAS KESEHATAN PROVINSI KALIMANTAN TENGAH</a:t>
            </a:r>
          </a:p>
        </p:txBody>
      </p:sp>
      <p:sp>
        <p:nvSpPr>
          <p:cNvPr name="TextBox 24" id="24"/>
          <p:cNvSpPr txBox="true"/>
          <p:nvPr/>
        </p:nvSpPr>
        <p:spPr>
          <a:xfrm rot="0">
            <a:off x="1280144" y="1479919"/>
            <a:ext cx="15119194" cy="1158875"/>
          </a:xfrm>
          <a:prstGeom prst="rect">
            <a:avLst/>
          </a:prstGeom>
        </p:spPr>
        <p:txBody>
          <a:bodyPr anchor="t" rtlCol="false" tIns="0" lIns="0" bIns="0" rIns="0">
            <a:spAutoFit/>
          </a:bodyPr>
          <a:lstStyle/>
          <a:p>
            <a:pPr algn="just">
              <a:lnSpc>
                <a:spcPts val="2949"/>
              </a:lnSpc>
            </a:pPr>
            <a:r>
              <a:rPr lang="en-US" sz="2499" b="true">
                <a:solidFill>
                  <a:srgbClr val="000000"/>
                </a:solidFill>
                <a:latin typeface="Codec Pro Bold"/>
                <a:ea typeface="Codec Pro Bold"/>
                <a:cs typeface="Codec Pro Bold"/>
                <a:sym typeface="Codec Pro Bold"/>
              </a:rPr>
              <a:t>Tertuang Dalam Keputusan Kepala Dinas Kesehatan Provinsi Kalimantan Tengah Nomor</a:t>
            </a:r>
          </a:p>
          <a:p>
            <a:pPr algn="just">
              <a:lnSpc>
                <a:spcPts val="2949"/>
              </a:lnSpc>
            </a:pPr>
            <a:r>
              <a:rPr lang="en-US" sz="2499" b="true">
                <a:solidFill>
                  <a:srgbClr val="000000"/>
                </a:solidFill>
                <a:latin typeface="Codec Pro Bold"/>
                <a:ea typeface="Codec Pro Bold"/>
                <a:cs typeface="Codec Pro Bold"/>
                <a:sym typeface="Codec Pro Bold"/>
              </a:rPr>
              <a:t>06/Sekrt-1/II/2025 Tentang Pembentukan Pejabat Pengelola Informasi dan Dokumentasi (PPID) Pelaksana Lingkup Dinkes Prov Kalteng.</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60" t="0" r="-60" b="0"/>
            </a:stretch>
          </a:blipFill>
        </p:spPr>
      </p:sp>
      <p:grpSp>
        <p:nvGrpSpPr>
          <p:cNvPr name="Group 3" id="3"/>
          <p:cNvGrpSpPr/>
          <p:nvPr/>
        </p:nvGrpSpPr>
        <p:grpSpPr>
          <a:xfrm rot="5400000">
            <a:off x="12972310" y="8557683"/>
            <a:ext cx="6794770" cy="7029681"/>
            <a:chOff x="0" y="0"/>
            <a:chExt cx="9059693" cy="9372909"/>
          </a:xfrm>
        </p:grpSpPr>
        <p:grpSp>
          <p:nvGrpSpPr>
            <p:cNvPr name="Group 4" id="4"/>
            <p:cNvGrpSpPr/>
            <p:nvPr/>
          </p:nvGrpSpPr>
          <p:grpSpPr>
            <a:xfrm rot="-2700000">
              <a:off x="1099575" y="2964119"/>
              <a:ext cx="5309215" cy="5309215"/>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4F4F4"/>
              </a:solidFill>
            </p:spPr>
          </p:sp>
          <p:sp>
            <p:nvSpPr>
              <p:cNvPr name="TextBox 6" id="6"/>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7" id="7"/>
            <p:cNvGrpSpPr/>
            <p:nvPr/>
          </p:nvGrpSpPr>
          <p:grpSpPr>
            <a:xfrm rot="-2700000">
              <a:off x="1919586" y="1099575"/>
              <a:ext cx="5309215" cy="5309215"/>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9" id="9"/>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0" id="10"/>
            <p:cNvGrpSpPr/>
            <p:nvPr/>
          </p:nvGrpSpPr>
          <p:grpSpPr>
            <a:xfrm rot="-2700000">
              <a:off x="1919586" y="2944532"/>
              <a:ext cx="5309215" cy="5309215"/>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2" id="12"/>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3" id="13"/>
            <p:cNvGrpSpPr/>
            <p:nvPr/>
          </p:nvGrpSpPr>
          <p:grpSpPr>
            <a:xfrm rot="-2700000">
              <a:off x="2582917" y="2944532"/>
              <a:ext cx="5309215" cy="5309215"/>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5" id="15"/>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6" id="16"/>
            <p:cNvGrpSpPr/>
            <p:nvPr/>
          </p:nvGrpSpPr>
          <p:grpSpPr>
            <a:xfrm rot="-2700000">
              <a:off x="2650903" y="1099575"/>
              <a:ext cx="5309215" cy="5309215"/>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8" id="18"/>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sp>
        <p:nvSpPr>
          <p:cNvPr name="Freeform 19" id="19"/>
          <p:cNvSpPr/>
          <p:nvPr/>
        </p:nvSpPr>
        <p:spPr>
          <a:xfrm flipH="false" flipV="false" rot="0">
            <a:off x="-3045964"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20" id="20"/>
          <p:cNvSpPr/>
          <p:nvPr/>
        </p:nvSpPr>
        <p:spPr>
          <a:xfrm flipH="false" flipV="false" rot="0">
            <a:off x="866541" y="2585579"/>
            <a:ext cx="5644589" cy="7053436"/>
          </a:xfrm>
          <a:custGeom>
            <a:avLst/>
            <a:gdLst/>
            <a:ahLst/>
            <a:cxnLst/>
            <a:rect r="r" b="b" t="t" l="l"/>
            <a:pathLst>
              <a:path h="7053436" w="5644589">
                <a:moveTo>
                  <a:pt x="0" y="0"/>
                </a:moveTo>
                <a:lnTo>
                  <a:pt x="5644589" y="0"/>
                </a:lnTo>
                <a:lnTo>
                  <a:pt x="5644589" y="7053436"/>
                </a:lnTo>
                <a:lnTo>
                  <a:pt x="0" y="7053436"/>
                </a:lnTo>
                <a:lnTo>
                  <a:pt x="0" y="0"/>
                </a:lnTo>
                <a:close/>
              </a:path>
            </a:pathLst>
          </a:custGeom>
          <a:blipFill>
            <a:blip r:embed="rId5"/>
            <a:stretch>
              <a:fillRect l="0" t="-2929" r="0" b="-19463"/>
            </a:stretch>
          </a:blipFill>
        </p:spPr>
      </p:sp>
      <p:sp>
        <p:nvSpPr>
          <p:cNvPr name="Freeform 21" id="21"/>
          <p:cNvSpPr/>
          <p:nvPr/>
        </p:nvSpPr>
        <p:spPr>
          <a:xfrm flipH="false" flipV="false" rot="0">
            <a:off x="6752468" y="2733029"/>
            <a:ext cx="5096453" cy="6894317"/>
          </a:xfrm>
          <a:custGeom>
            <a:avLst/>
            <a:gdLst/>
            <a:ahLst/>
            <a:cxnLst/>
            <a:rect r="r" b="b" t="t" l="l"/>
            <a:pathLst>
              <a:path h="6894317" w="5096453">
                <a:moveTo>
                  <a:pt x="0" y="0"/>
                </a:moveTo>
                <a:lnTo>
                  <a:pt x="5096453" y="0"/>
                </a:lnTo>
                <a:lnTo>
                  <a:pt x="5096453" y="6894317"/>
                </a:lnTo>
                <a:lnTo>
                  <a:pt x="0" y="6894317"/>
                </a:lnTo>
                <a:lnTo>
                  <a:pt x="0" y="0"/>
                </a:lnTo>
                <a:close/>
              </a:path>
            </a:pathLst>
          </a:custGeom>
          <a:blipFill>
            <a:blip r:embed="rId6"/>
            <a:stretch>
              <a:fillRect l="-1612" t="-4134" r="0" b="-10746"/>
            </a:stretch>
          </a:blipFill>
        </p:spPr>
      </p:sp>
      <p:sp>
        <p:nvSpPr>
          <p:cNvPr name="Freeform 22" id="22"/>
          <p:cNvSpPr/>
          <p:nvPr/>
        </p:nvSpPr>
        <p:spPr>
          <a:xfrm flipH="false" flipV="false" rot="0">
            <a:off x="12115621" y="2459613"/>
            <a:ext cx="5396696" cy="7167734"/>
          </a:xfrm>
          <a:custGeom>
            <a:avLst/>
            <a:gdLst/>
            <a:ahLst/>
            <a:cxnLst/>
            <a:rect r="r" b="b" t="t" l="l"/>
            <a:pathLst>
              <a:path h="7167734" w="5396696">
                <a:moveTo>
                  <a:pt x="0" y="0"/>
                </a:moveTo>
                <a:lnTo>
                  <a:pt x="5396697" y="0"/>
                </a:lnTo>
                <a:lnTo>
                  <a:pt x="5396697" y="7167733"/>
                </a:lnTo>
                <a:lnTo>
                  <a:pt x="0" y="7167733"/>
                </a:lnTo>
                <a:lnTo>
                  <a:pt x="0" y="0"/>
                </a:lnTo>
                <a:close/>
              </a:path>
            </a:pathLst>
          </a:custGeom>
          <a:blipFill>
            <a:blip r:embed="rId7"/>
            <a:stretch>
              <a:fillRect l="0" t="0" r="0" b="-15151"/>
            </a:stretch>
          </a:blipFill>
        </p:spPr>
      </p:sp>
      <p:sp>
        <p:nvSpPr>
          <p:cNvPr name="TextBox 23" id="23"/>
          <p:cNvSpPr txBox="true"/>
          <p:nvPr/>
        </p:nvSpPr>
        <p:spPr>
          <a:xfrm rot="0">
            <a:off x="1191216" y="190008"/>
            <a:ext cx="16426836" cy="1328011"/>
          </a:xfrm>
          <a:prstGeom prst="rect">
            <a:avLst/>
          </a:prstGeom>
        </p:spPr>
        <p:txBody>
          <a:bodyPr anchor="t" rtlCol="false" tIns="0" lIns="0" bIns="0" rIns="0">
            <a:spAutoFit/>
          </a:bodyPr>
          <a:lstStyle/>
          <a:p>
            <a:pPr algn="l">
              <a:lnSpc>
                <a:spcPts val="4878"/>
              </a:lnSpc>
            </a:pPr>
            <a:r>
              <a:rPr lang="en-US" sz="5029" b="true">
                <a:solidFill>
                  <a:srgbClr val="21264D"/>
                </a:solidFill>
                <a:latin typeface="Poppins Bold"/>
                <a:ea typeface="Poppins Bold"/>
                <a:cs typeface="Poppins Bold"/>
                <a:sym typeface="Poppins Bold"/>
              </a:rPr>
              <a:t>SK PPID DI LINGKUNGAN DINAS KESEHATAN PROVINSI KALIMANTAN TENGAH</a:t>
            </a:r>
          </a:p>
        </p:txBody>
      </p:sp>
      <p:sp>
        <p:nvSpPr>
          <p:cNvPr name="TextBox 24" id="24"/>
          <p:cNvSpPr txBox="true"/>
          <p:nvPr/>
        </p:nvSpPr>
        <p:spPr>
          <a:xfrm rot="0">
            <a:off x="1280144" y="1479919"/>
            <a:ext cx="15119194" cy="1158875"/>
          </a:xfrm>
          <a:prstGeom prst="rect">
            <a:avLst/>
          </a:prstGeom>
        </p:spPr>
        <p:txBody>
          <a:bodyPr anchor="t" rtlCol="false" tIns="0" lIns="0" bIns="0" rIns="0">
            <a:spAutoFit/>
          </a:bodyPr>
          <a:lstStyle/>
          <a:p>
            <a:pPr algn="just">
              <a:lnSpc>
                <a:spcPts val="2949"/>
              </a:lnSpc>
            </a:pPr>
            <a:r>
              <a:rPr lang="en-US" sz="2499" b="true">
                <a:solidFill>
                  <a:srgbClr val="000000"/>
                </a:solidFill>
                <a:latin typeface="Codec Pro Bold"/>
                <a:ea typeface="Codec Pro Bold"/>
                <a:cs typeface="Codec Pro Bold"/>
                <a:sym typeface="Codec Pro Bold"/>
              </a:rPr>
              <a:t>Tertuang Dalam Keputusan Kepala Dinas Kesehatan Provinsi Kalimantan Tengah Nomor</a:t>
            </a:r>
          </a:p>
          <a:p>
            <a:pPr algn="just">
              <a:lnSpc>
                <a:spcPts val="2949"/>
              </a:lnSpc>
            </a:pPr>
            <a:r>
              <a:rPr lang="en-US" sz="2499" b="true">
                <a:solidFill>
                  <a:srgbClr val="000000"/>
                </a:solidFill>
                <a:latin typeface="Codec Pro Bold"/>
                <a:ea typeface="Codec Pro Bold"/>
                <a:cs typeface="Codec Pro Bold"/>
                <a:sym typeface="Codec Pro Bold"/>
              </a:rPr>
              <a:t>06/Sekrt-1/II/2025 Tentang Pembentukan Pejabat Pengelola Informasi dan Dokumentasi (PPID) Pelaksana Lingkup Dinkes Prov Kalteng.</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4448129">
            <a:off x="14747927" y="-3734428"/>
            <a:ext cx="5923575" cy="6128367"/>
            <a:chOff x="0" y="0"/>
            <a:chExt cx="7898100" cy="8171156"/>
          </a:xfrm>
        </p:grpSpPr>
        <p:grpSp>
          <p:nvGrpSpPr>
            <p:cNvPr name="Group 3" id="3"/>
            <p:cNvGrpSpPr/>
            <p:nvPr/>
          </p:nvGrpSpPr>
          <p:grpSpPr>
            <a:xfrm rot="-2700000">
              <a:off x="958592" y="2584073"/>
              <a:ext cx="4628492" cy="4628492"/>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4F4F4"/>
              </a:solidFill>
            </p:spPr>
          </p:sp>
          <p:sp>
            <p:nvSpPr>
              <p:cNvPr name="TextBox 5" id="5"/>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6" id="6"/>
            <p:cNvGrpSpPr/>
            <p:nvPr/>
          </p:nvGrpSpPr>
          <p:grpSpPr>
            <a:xfrm rot="-2700000">
              <a:off x="1673466" y="958592"/>
              <a:ext cx="4628492" cy="462849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8" id="8"/>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9" id="9"/>
            <p:cNvGrpSpPr/>
            <p:nvPr/>
          </p:nvGrpSpPr>
          <p:grpSpPr>
            <a:xfrm rot="-2700000">
              <a:off x="1673466" y="2566997"/>
              <a:ext cx="4628492" cy="4628492"/>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1" id="11"/>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2" id="12"/>
            <p:cNvGrpSpPr/>
            <p:nvPr/>
          </p:nvGrpSpPr>
          <p:grpSpPr>
            <a:xfrm rot="-2700000">
              <a:off x="2251747" y="2566997"/>
              <a:ext cx="4628492" cy="4628492"/>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4" id="14"/>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5" id="15"/>
            <p:cNvGrpSpPr/>
            <p:nvPr/>
          </p:nvGrpSpPr>
          <p:grpSpPr>
            <a:xfrm rot="-2700000">
              <a:off x="2311016" y="958592"/>
              <a:ext cx="4628492" cy="4628492"/>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7" id="17"/>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sp>
        <p:nvSpPr>
          <p:cNvPr name="Freeform 18" id="18"/>
          <p:cNvSpPr/>
          <p:nvPr/>
        </p:nvSpPr>
        <p:spPr>
          <a:xfrm flipH="false" flipV="false" rot="0">
            <a:off x="-3045964"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9" id="19"/>
          <p:cNvSpPr/>
          <p:nvPr/>
        </p:nvSpPr>
        <p:spPr>
          <a:xfrm flipH="false" flipV="false" rot="0">
            <a:off x="465927" y="2976340"/>
            <a:ext cx="5042523" cy="6615727"/>
          </a:xfrm>
          <a:custGeom>
            <a:avLst/>
            <a:gdLst/>
            <a:ahLst/>
            <a:cxnLst/>
            <a:rect r="r" b="b" t="t" l="l"/>
            <a:pathLst>
              <a:path h="6615727" w="5042523">
                <a:moveTo>
                  <a:pt x="0" y="0"/>
                </a:moveTo>
                <a:lnTo>
                  <a:pt x="5042523" y="0"/>
                </a:lnTo>
                <a:lnTo>
                  <a:pt x="5042523" y="6615727"/>
                </a:lnTo>
                <a:lnTo>
                  <a:pt x="0" y="6615727"/>
                </a:lnTo>
                <a:lnTo>
                  <a:pt x="0" y="0"/>
                </a:lnTo>
                <a:close/>
              </a:path>
            </a:pathLst>
          </a:custGeom>
          <a:blipFill>
            <a:blip r:embed="rId4"/>
            <a:stretch>
              <a:fillRect l="-2479" t="0" r="-2479" b="0"/>
            </a:stretch>
          </a:blipFill>
        </p:spPr>
      </p:sp>
      <p:sp>
        <p:nvSpPr>
          <p:cNvPr name="Freeform 20" id="20"/>
          <p:cNvSpPr/>
          <p:nvPr/>
        </p:nvSpPr>
        <p:spPr>
          <a:xfrm flipH="false" flipV="false" rot="0">
            <a:off x="5755537" y="2976340"/>
            <a:ext cx="4910378" cy="6615727"/>
          </a:xfrm>
          <a:custGeom>
            <a:avLst/>
            <a:gdLst/>
            <a:ahLst/>
            <a:cxnLst/>
            <a:rect r="r" b="b" t="t" l="l"/>
            <a:pathLst>
              <a:path h="6615727" w="4910378">
                <a:moveTo>
                  <a:pt x="0" y="0"/>
                </a:moveTo>
                <a:lnTo>
                  <a:pt x="4910378" y="0"/>
                </a:lnTo>
                <a:lnTo>
                  <a:pt x="4910378" y="6615727"/>
                </a:lnTo>
                <a:lnTo>
                  <a:pt x="0" y="6615727"/>
                </a:lnTo>
                <a:lnTo>
                  <a:pt x="0" y="0"/>
                </a:lnTo>
                <a:close/>
              </a:path>
            </a:pathLst>
          </a:custGeom>
          <a:blipFill>
            <a:blip r:embed="rId5"/>
            <a:stretch>
              <a:fillRect l="-3891" t="0" r="-3891" b="0"/>
            </a:stretch>
          </a:blipFill>
        </p:spPr>
      </p:sp>
      <p:sp>
        <p:nvSpPr>
          <p:cNvPr name="Freeform 21" id="21"/>
          <p:cNvSpPr/>
          <p:nvPr/>
        </p:nvSpPr>
        <p:spPr>
          <a:xfrm flipH="false" flipV="false" rot="0">
            <a:off x="11016307" y="2481432"/>
            <a:ext cx="6693407" cy="3435564"/>
          </a:xfrm>
          <a:custGeom>
            <a:avLst/>
            <a:gdLst/>
            <a:ahLst/>
            <a:cxnLst/>
            <a:rect r="r" b="b" t="t" l="l"/>
            <a:pathLst>
              <a:path h="3435564" w="6693407">
                <a:moveTo>
                  <a:pt x="0" y="0"/>
                </a:moveTo>
                <a:lnTo>
                  <a:pt x="6693407" y="0"/>
                </a:lnTo>
                <a:lnTo>
                  <a:pt x="6693407" y="3435564"/>
                </a:lnTo>
                <a:lnTo>
                  <a:pt x="0" y="3435564"/>
                </a:lnTo>
                <a:lnTo>
                  <a:pt x="0" y="0"/>
                </a:lnTo>
                <a:close/>
              </a:path>
            </a:pathLst>
          </a:custGeom>
          <a:blipFill>
            <a:blip r:embed="rId6"/>
            <a:stretch>
              <a:fillRect l="-17949" t="-26046" r="-34660" b="-41117"/>
            </a:stretch>
          </a:blipFill>
        </p:spPr>
      </p:sp>
      <p:sp>
        <p:nvSpPr>
          <p:cNvPr name="Freeform 22" id="22"/>
          <p:cNvSpPr/>
          <p:nvPr/>
        </p:nvSpPr>
        <p:spPr>
          <a:xfrm flipH="false" flipV="false" rot="0">
            <a:off x="10993491" y="6052041"/>
            <a:ext cx="6760119" cy="3805956"/>
          </a:xfrm>
          <a:custGeom>
            <a:avLst/>
            <a:gdLst/>
            <a:ahLst/>
            <a:cxnLst/>
            <a:rect r="r" b="b" t="t" l="l"/>
            <a:pathLst>
              <a:path h="3805956" w="6760119">
                <a:moveTo>
                  <a:pt x="0" y="0"/>
                </a:moveTo>
                <a:lnTo>
                  <a:pt x="6760120" y="0"/>
                </a:lnTo>
                <a:lnTo>
                  <a:pt x="6760120" y="3805955"/>
                </a:lnTo>
                <a:lnTo>
                  <a:pt x="0" y="3805955"/>
                </a:lnTo>
                <a:lnTo>
                  <a:pt x="0" y="0"/>
                </a:lnTo>
                <a:close/>
              </a:path>
            </a:pathLst>
          </a:custGeom>
          <a:blipFill>
            <a:blip r:embed="rId7"/>
            <a:stretch>
              <a:fillRect l="-10693" t="-21842" r="-17911" b="-6647"/>
            </a:stretch>
          </a:blipFill>
        </p:spPr>
      </p:sp>
      <p:sp>
        <p:nvSpPr>
          <p:cNvPr name="TextBox 23" id="23"/>
          <p:cNvSpPr txBox="true"/>
          <p:nvPr/>
        </p:nvSpPr>
        <p:spPr>
          <a:xfrm rot="0">
            <a:off x="1481416" y="404735"/>
            <a:ext cx="14198830" cy="1811431"/>
          </a:xfrm>
          <a:prstGeom prst="rect">
            <a:avLst/>
          </a:prstGeom>
        </p:spPr>
        <p:txBody>
          <a:bodyPr anchor="t" rtlCol="false" tIns="0" lIns="0" bIns="0" rIns="0">
            <a:spAutoFit/>
          </a:bodyPr>
          <a:lstStyle/>
          <a:p>
            <a:pPr algn="ctr">
              <a:lnSpc>
                <a:spcPts val="4680"/>
              </a:lnSpc>
            </a:pPr>
            <a:r>
              <a:rPr lang="en-US" b="true" sz="4293">
                <a:solidFill>
                  <a:srgbClr val="21264D"/>
                </a:solidFill>
                <a:latin typeface="Poppins Bold"/>
                <a:ea typeface="Poppins Bold"/>
                <a:cs typeface="Poppins Bold"/>
                <a:sym typeface="Poppins Bold"/>
              </a:rPr>
              <a:t>PELAKSANAAN UJI KONSEKUENSI INFORMASI PUBLIK YANG DIKECUALIKAN</a:t>
            </a:r>
          </a:p>
          <a:p>
            <a:pPr algn="ctr">
              <a:lnSpc>
                <a:spcPts val="4680"/>
              </a:lnSpc>
            </a:pPr>
            <a:r>
              <a:rPr lang="en-US" b="true" sz="4293">
                <a:solidFill>
                  <a:srgbClr val="21264D"/>
                </a:solidFill>
                <a:latin typeface="Poppins Bold"/>
                <a:ea typeface="Poppins Bold"/>
                <a:cs typeface="Poppins Bold"/>
                <a:sym typeface="Poppins Bold"/>
              </a:rPr>
              <a:t>DINAS KESEHATAN PROV KALTENG</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4448129">
            <a:off x="14747927" y="-3734428"/>
            <a:ext cx="5923575" cy="6128367"/>
            <a:chOff x="0" y="0"/>
            <a:chExt cx="7898100" cy="8171156"/>
          </a:xfrm>
        </p:grpSpPr>
        <p:grpSp>
          <p:nvGrpSpPr>
            <p:cNvPr name="Group 3" id="3"/>
            <p:cNvGrpSpPr/>
            <p:nvPr/>
          </p:nvGrpSpPr>
          <p:grpSpPr>
            <a:xfrm rot="-2700000">
              <a:off x="958592" y="2584073"/>
              <a:ext cx="4628492" cy="4628492"/>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4F4F4"/>
              </a:solidFill>
            </p:spPr>
          </p:sp>
          <p:sp>
            <p:nvSpPr>
              <p:cNvPr name="TextBox 5" id="5"/>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6" id="6"/>
            <p:cNvGrpSpPr/>
            <p:nvPr/>
          </p:nvGrpSpPr>
          <p:grpSpPr>
            <a:xfrm rot="-2700000">
              <a:off x="1673466" y="958592"/>
              <a:ext cx="4628492" cy="4628492"/>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8" id="8"/>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9" id="9"/>
            <p:cNvGrpSpPr/>
            <p:nvPr/>
          </p:nvGrpSpPr>
          <p:grpSpPr>
            <a:xfrm rot="-2700000">
              <a:off x="1673466" y="2566997"/>
              <a:ext cx="4628492" cy="4628492"/>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1" id="11"/>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2" id="12"/>
            <p:cNvGrpSpPr/>
            <p:nvPr/>
          </p:nvGrpSpPr>
          <p:grpSpPr>
            <a:xfrm rot="-2700000">
              <a:off x="2251747" y="2566997"/>
              <a:ext cx="4628492" cy="4628492"/>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4" id="14"/>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nvGrpSpPr>
            <p:cNvPr name="Group 15" id="15"/>
            <p:cNvGrpSpPr/>
            <p:nvPr/>
          </p:nvGrpSpPr>
          <p:grpSpPr>
            <a:xfrm rot="-2700000">
              <a:off x="2311016" y="958592"/>
              <a:ext cx="4628492" cy="4628492"/>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28575" cap="sq">
                <a:solidFill>
                  <a:srgbClr val="FFFFFF"/>
                </a:solidFill>
                <a:prstDash val="solid"/>
                <a:miter/>
              </a:ln>
            </p:spPr>
          </p:sp>
          <p:sp>
            <p:nvSpPr>
              <p:cNvPr name="TextBox 17" id="17"/>
              <p:cNvSpPr txBox="true"/>
              <p:nvPr/>
            </p:nvSpPr>
            <p:spPr>
              <a:xfrm>
                <a:off x="0" y="-38100"/>
                <a:ext cx="812800" cy="850900"/>
              </a:xfrm>
              <a:prstGeom prst="rect">
                <a:avLst/>
              </a:prstGeom>
            </p:spPr>
            <p:txBody>
              <a:bodyPr anchor="ctr" rtlCol="false" tIns="38189" lIns="38189" bIns="38189" rIns="38189"/>
              <a:lstStyle/>
              <a:p>
                <a:pPr algn="ctr">
                  <a:lnSpc>
                    <a:spcPts val="2659"/>
                  </a:lnSpc>
                  <a:spcBef>
                    <a:spcPct val="0"/>
                  </a:spcBef>
                </a:pPr>
              </a:p>
            </p:txBody>
          </p:sp>
        </p:grpSp>
      </p:grpSp>
      <p:sp>
        <p:nvSpPr>
          <p:cNvPr name="Freeform 18" id="18"/>
          <p:cNvSpPr/>
          <p:nvPr/>
        </p:nvSpPr>
        <p:spPr>
          <a:xfrm flipH="false" flipV="false" rot="0">
            <a:off x="-3045964"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9" id="19"/>
          <p:cNvSpPr/>
          <p:nvPr/>
        </p:nvSpPr>
        <p:spPr>
          <a:xfrm flipH="false" flipV="false" rot="0">
            <a:off x="194872" y="2485977"/>
            <a:ext cx="4880689" cy="7257529"/>
          </a:xfrm>
          <a:custGeom>
            <a:avLst/>
            <a:gdLst/>
            <a:ahLst/>
            <a:cxnLst/>
            <a:rect r="r" b="b" t="t" l="l"/>
            <a:pathLst>
              <a:path h="7257529" w="4880689">
                <a:moveTo>
                  <a:pt x="0" y="0"/>
                </a:moveTo>
                <a:lnTo>
                  <a:pt x="4880688" y="0"/>
                </a:lnTo>
                <a:lnTo>
                  <a:pt x="4880688" y="7257529"/>
                </a:lnTo>
                <a:lnTo>
                  <a:pt x="0" y="7257529"/>
                </a:lnTo>
                <a:lnTo>
                  <a:pt x="0" y="0"/>
                </a:lnTo>
                <a:close/>
              </a:path>
            </a:pathLst>
          </a:custGeom>
          <a:blipFill>
            <a:blip r:embed="rId4"/>
            <a:stretch>
              <a:fillRect l="0" t="0" r="0" b="0"/>
            </a:stretch>
          </a:blipFill>
        </p:spPr>
      </p:sp>
      <p:sp>
        <p:nvSpPr>
          <p:cNvPr name="Freeform 20" id="20"/>
          <p:cNvSpPr/>
          <p:nvPr/>
        </p:nvSpPr>
        <p:spPr>
          <a:xfrm flipH="false" flipV="false" rot="0">
            <a:off x="5286284" y="2610003"/>
            <a:ext cx="5853864" cy="7009476"/>
          </a:xfrm>
          <a:custGeom>
            <a:avLst/>
            <a:gdLst/>
            <a:ahLst/>
            <a:cxnLst/>
            <a:rect r="r" b="b" t="t" l="l"/>
            <a:pathLst>
              <a:path h="7009476" w="5853864">
                <a:moveTo>
                  <a:pt x="0" y="0"/>
                </a:moveTo>
                <a:lnTo>
                  <a:pt x="5853864" y="0"/>
                </a:lnTo>
                <a:lnTo>
                  <a:pt x="5853864" y="7009477"/>
                </a:lnTo>
                <a:lnTo>
                  <a:pt x="0" y="7009477"/>
                </a:lnTo>
                <a:lnTo>
                  <a:pt x="0" y="0"/>
                </a:lnTo>
                <a:close/>
              </a:path>
            </a:pathLst>
          </a:custGeom>
          <a:blipFill>
            <a:blip r:embed="rId5"/>
            <a:stretch>
              <a:fillRect l="0" t="0" r="-1779" b="0"/>
            </a:stretch>
          </a:blipFill>
        </p:spPr>
      </p:sp>
      <p:sp>
        <p:nvSpPr>
          <p:cNvPr name="Freeform 21" id="21"/>
          <p:cNvSpPr/>
          <p:nvPr/>
        </p:nvSpPr>
        <p:spPr>
          <a:xfrm flipH="false" flipV="false" rot="0">
            <a:off x="11316249" y="2193239"/>
            <a:ext cx="6656213" cy="3685878"/>
          </a:xfrm>
          <a:custGeom>
            <a:avLst/>
            <a:gdLst/>
            <a:ahLst/>
            <a:cxnLst/>
            <a:rect r="r" b="b" t="t" l="l"/>
            <a:pathLst>
              <a:path h="3685878" w="6656213">
                <a:moveTo>
                  <a:pt x="0" y="0"/>
                </a:moveTo>
                <a:lnTo>
                  <a:pt x="6656213" y="0"/>
                </a:lnTo>
                <a:lnTo>
                  <a:pt x="6656213" y="3685877"/>
                </a:lnTo>
                <a:lnTo>
                  <a:pt x="0" y="3685877"/>
                </a:lnTo>
                <a:lnTo>
                  <a:pt x="0" y="0"/>
                </a:lnTo>
                <a:close/>
              </a:path>
            </a:pathLst>
          </a:custGeom>
          <a:blipFill>
            <a:blip r:embed="rId6"/>
            <a:stretch>
              <a:fillRect l="0" t="0" r="0" b="0"/>
            </a:stretch>
          </a:blipFill>
        </p:spPr>
      </p:sp>
      <p:sp>
        <p:nvSpPr>
          <p:cNvPr name="Freeform 22" id="22"/>
          <p:cNvSpPr/>
          <p:nvPr/>
        </p:nvSpPr>
        <p:spPr>
          <a:xfrm flipH="false" flipV="false" rot="0">
            <a:off x="11426518" y="5970593"/>
            <a:ext cx="6565913" cy="3772914"/>
          </a:xfrm>
          <a:custGeom>
            <a:avLst/>
            <a:gdLst/>
            <a:ahLst/>
            <a:cxnLst/>
            <a:rect r="r" b="b" t="t" l="l"/>
            <a:pathLst>
              <a:path h="3772914" w="6565913">
                <a:moveTo>
                  <a:pt x="0" y="0"/>
                </a:moveTo>
                <a:lnTo>
                  <a:pt x="6565913" y="0"/>
                </a:lnTo>
                <a:lnTo>
                  <a:pt x="6565913" y="3772913"/>
                </a:lnTo>
                <a:lnTo>
                  <a:pt x="0" y="3772913"/>
                </a:lnTo>
                <a:lnTo>
                  <a:pt x="0" y="0"/>
                </a:lnTo>
                <a:close/>
              </a:path>
            </a:pathLst>
          </a:custGeom>
          <a:blipFill>
            <a:blip r:embed="rId7"/>
            <a:stretch>
              <a:fillRect l="0" t="-1011" r="0" b="-1011"/>
            </a:stretch>
          </a:blipFill>
        </p:spPr>
      </p:sp>
      <p:sp>
        <p:nvSpPr>
          <p:cNvPr name="TextBox 23" id="23"/>
          <p:cNvSpPr txBox="true"/>
          <p:nvPr/>
        </p:nvSpPr>
        <p:spPr>
          <a:xfrm rot="0">
            <a:off x="2169515" y="202060"/>
            <a:ext cx="12920931" cy="1811431"/>
          </a:xfrm>
          <a:prstGeom prst="rect">
            <a:avLst/>
          </a:prstGeom>
        </p:spPr>
        <p:txBody>
          <a:bodyPr anchor="t" rtlCol="false" tIns="0" lIns="0" bIns="0" rIns="0">
            <a:spAutoFit/>
          </a:bodyPr>
          <a:lstStyle/>
          <a:p>
            <a:pPr algn="ctr">
              <a:lnSpc>
                <a:spcPts val="4680"/>
              </a:lnSpc>
            </a:pPr>
            <a:r>
              <a:rPr lang="en-US" b="true" sz="4293">
                <a:solidFill>
                  <a:srgbClr val="21264D"/>
                </a:solidFill>
                <a:latin typeface="Poppins Bold"/>
                <a:ea typeface="Poppins Bold"/>
                <a:cs typeface="Poppins Bold"/>
                <a:sym typeface="Poppins Bold"/>
              </a:rPr>
              <a:t>HASIL UJI KONSEKUENSI INFORMASI PUBLIK YANG DIKECUALIKAN</a:t>
            </a:r>
          </a:p>
          <a:p>
            <a:pPr algn="ctr">
              <a:lnSpc>
                <a:spcPts val="4680"/>
              </a:lnSpc>
            </a:pPr>
            <a:r>
              <a:rPr lang="en-US" b="true" sz="4293">
                <a:solidFill>
                  <a:srgbClr val="21264D"/>
                </a:solidFill>
                <a:latin typeface="Poppins Bold"/>
                <a:ea typeface="Poppins Bold"/>
                <a:cs typeface="Poppins Bold"/>
                <a:sym typeface="Poppins Bold"/>
              </a:rPr>
              <a:t>DINAS KESEHATAN PROV KALTENG</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5400000">
            <a:off x="14497006" y="-4375012"/>
            <a:ext cx="6447297" cy="6735058"/>
            <a:chOff x="0" y="0"/>
            <a:chExt cx="8596395" cy="8980077"/>
          </a:xfrm>
        </p:grpSpPr>
        <p:grpSp>
          <p:nvGrpSpPr>
            <p:cNvPr name="Group 3" id="3"/>
            <p:cNvGrpSpPr/>
            <p:nvPr/>
          </p:nvGrpSpPr>
          <p:grpSpPr>
            <a:xfrm rot="-2700000">
              <a:off x="920215" y="3022151"/>
              <a:ext cx="5283969" cy="4791452"/>
              <a:chOff x="0" y="0"/>
              <a:chExt cx="812800" cy="737039"/>
            </a:xfrm>
          </p:grpSpPr>
          <p:sp>
            <p:nvSpPr>
              <p:cNvPr name="Freeform 4" id="4"/>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F4F4F4"/>
              </a:solidFill>
            </p:spPr>
          </p:sp>
          <p:sp>
            <p:nvSpPr>
              <p:cNvPr name="TextBox 5" id="5"/>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6" id="6"/>
            <p:cNvGrpSpPr/>
            <p:nvPr/>
          </p:nvGrpSpPr>
          <p:grpSpPr>
            <a:xfrm rot="-2700000">
              <a:off x="1698293" y="1166473"/>
              <a:ext cx="5283969" cy="4791452"/>
              <a:chOff x="0" y="0"/>
              <a:chExt cx="812800" cy="737039"/>
            </a:xfrm>
          </p:grpSpPr>
          <p:sp>
            <p:nvSpPr>
              <p:cNvPr name="Freeform 7" id="7"/>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FFBB01"/>
              </a:solidFill>
            </p:spPr>
          </p:sp>
          <p:sp>
            <p:nvSpPr>
              <p:cNvPr name="TextBox 8" id="8"/>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9" id="9"/>
            <p:cNvGrpSpPr/>
            <p:nvPr/>
          </p:nvGrpSpPr>
          <p:grpSpPr>
            <a:xfrm rot="-2700000">
              <a:off x="1698293" y="3002658"/>
              <a:ext cx="5283969" cy="4791452"/>
              <a:chOff x="0" y="0"/>
              <a:chExt cx="812800" cy="737039"/>
            </a:xfrm>
          </p:grpSpPr>
          <p:sp>
            <p:nvSpPr>
              <p:cNvPr name="Freeform 10" id="10"/>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21264D"/>
              </a:solidFill>
            </p:spPr>
          </p:sp>
          <p:sp>
            <p:nvSpPr>
              <p:cNvPr name="TextBox 11" id="11"/>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12" id="12"/>
            <p:cNvGrpSpPr/>
            <p:nvPr/>
          </p:nvGrpSpPr>
          <p:grpSpPr>
            <a:xfrm rot="-2700000">
              <a:off x="2327702" y="3002658"/>
              <a:ext cx="5283969" cy="4791452"/>
              <a:chOff x="0" y="0"/>
              <a:chExt cx="812800" cy="737039"/>
            </a:xfrm>
          </p:grpSpPr>
          <p:sp>
            <p:nvSpPr>
              <p:cNvPr name="Freeform 13" id="13"/>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000000">
                  <a:alpha val="0"/>
                </a:srgbClr>
              </a:solidFill>
              <a:ln w="28575" cap="sq">
                <a:solidFill>
                  <a:srgbClr val="FFFFFF"/>
                </a:solidFill>
                <a:prstDash val="solid"/>
                <a:miter/>
              </a:ln>
            </p:spPr>
          </p:sp>
          <p:sp>
            <p:nvSpPr>
              <p:cNvPr name="TextBox 14" id="14"/>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15" id="15"/>
            <p:cNvGrpSpPr/>
            <p:nvPr/>
          </p:nvGrpSpPr>
          <p:grpSpPr>
            <a:xfrm rot="-2700000">
              <a:off x="2392211" y="1166473"/>
              <a:ext cx="5283969" cy="4791452"/>
              <a:chOff x="0" y="0"/>
              <a:chExt cx="812800" cy="737039"/>
            </a:xfrm>
          </p:grpSpPr>
          <p:sp>
            <p:nvSpPr>
              <p:cNvPr name="Freeform 16" id="16"/>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000000">
                  <a:alpha val="0"/>
                </a:srgbClr>
              </a:solidFill>
              <a:ln w="28575" cap="sq">
                <a:solidFill>
                  <a:srgbClr val="FFFFFF"/>
                </a:solidFill>
                <a:prstDash val="solid"/>
                <a:miter/>
              </a:ln>
            </p:spPr>
          </p:sp>
          <p:sp>
            <p:nvSpPr>
              <p:cNvPr name="TextBox 17" id="17"/>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sp>
        <p:nvSpPr>
          <p:cNvPr name="Freeform 18" id="18"/>
          <p:cNvSpPr/>
          <p:nvPr/>
        </p:nvSpPr>
        <p:spPr>
          <a:xfrm flipH="false" flipV="false" rot="0">
            <a:off x="-3095113" y="37033"/>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9" id="19"/>
          <p:cNvSpPr/>
          <p:nvPr/>
        </p:nvSpPr>
        <p:spPr>
          <a:xfrm flipH="false" flipV="false" rot="0">
            <a:off x="611636" y="1846976"/>
            <a:ext cx="6726119" cy="5042836"/>
          </a:xfrm>
          <a:custGeom>
            <a:avLst/>
            <a:gdLst/>
            <a:ahLst/>
            <a:cxnLst/>
            <a:rect r="r" b="b" t="t" l="l"/>
            <a:pathLst>
              <a:path h="5042836" w="6726119">
                <a:moveTo>
                  <a:pt x="0" y="0"/>
                </a:moveTo>
                <a:lnTo>
                  <a:pt x="6726119" y="0"/>
                </a:lnTo>
                <a:lnTo>
                  <a:pt x="6726119" y="5042836"/>
                </a:lnTo>
                <a:lnTo>
                  <a:pt x="0" y="5042836"/>
                </a:lnTo>
                <a:lnTo>
                  <a:pt x="0" y="0"/>
                </a:lnTo>
                <a:close/>
              </a:path>
            </a:pathLst>
          </a:custGeom>
          <a:blipFill>
            <a:blip r:embed="rId4"/>
            <a:stretch>
              <a:fillRect l="0" t="0" r="0" b="0"/>
            </a:stretch>
          </a:blipFill>
        </p:spPr>
      </p:sp>
      <p:sp>
        <p:nvSpPr>
          <p:cNvPr name="Freeform 20" id="20"/>
          <p:cNvSpPr/>
          <p:nvPr/>
        </p:nvSpPr>
        <p:spPr>
          <a:xfrm flipH="false" flipV="false" rot="0">
            <a:off x="7512044" y="1867826"/>
            <a:ext cx="3779625" cy="5039500"/>
          </a:xfrm>
          <a:custGeom>
            <a:avLst/>
            <a:gdLst/>
            <a:ahLst/>
            <a:cxnLst/>
            <a:rect r="r" b="b" t="t" l="l"/>
            <a:pathLst>
              <a:path h="5039500" w="3779625">
                <a:moveTo>
                  <a:pt x="0" y="0"/>
                </a:moveTo>
                <a:lnTo>
                  <a:pt x="3779624" y="0"/>
                </a:lnTo>
                <a:lnTo>
                  <a:pt x="3779624" y="5039499"/>
                </a:lnTo>
                <a:lnTo>
                  <a:pt x="0" y="5039499"/>
                </a:lnTo>
                <a:lnTo>
                  <a:pt x="0" y="0"/>
                </a:lnTo>
                <a:close/>
              </a:path>
            </a:pathLst>
          </a:custGeom>
          <a:blipFill>
            <a:blip r:embed="rId5"/>
            <a:stretch>
              <a:fillRect l="0" t="0" r="0" b="0"/>
            </a:stretch>
          </a:blipFill>
        </p:spPr>
      </p:sp>
      <p:sp>
        <p:nvSpPr>
          <p:cNvPr name="Freeform 21" id="21"/>
          <p:cNvSpPr/>
          <p:nvPr/>
        </p:nvSpPr>
        <p:spPr>
          <a:xfrm flipH="false" flipV="false" rot="0">
            <a:off x="11496702" y="1901834"/>
            <a:ext cx="6477074" cy="5011393"/>
          </a:xfrm>
          <a:custGeom>
            <a:avLst/>
            <a:gdLst/>
            <a:ahLst/>
            <a:cxnLst/>
            <a:rect r="r" b="b" t="t" l="l"/>
            <a:pathLst>
              <a:path h="5011393" w="6477074">
                <a:moveTo>
                  <a:pt x="0" y="0"/>
                </a:moveTo>
                <a:lnTo>
                  <a:pt x="6477073" y="0"/>
                </a:lnTo>
                <a:lnTo>
                  <a:pt x="6477073" y="5011394"/>
                </a:lnTo>
                <a:lnTo>
                  <a:pt x="0" y="5011394"/>
                </a:lnTo>
                <a:lnTo>
                  <a:pt x="0" y="0"/>
                </a:lnTo>
                <a:close/>
              </a:path>
            </a:pathLst>
          </a:custGeom>
          <a:blipFill>
            <a:blip r:embed="rId6"/>
            <a:stretch>
              <a:fillRect l="-1609" t="0" r="-1609" b="0"/>
            </a:stretch>
          </a:blipFill>
        </p:spPr>
      </p:sp>
      <p:sp>
        <p:nvSpPr>
          <p:cNvPr name="TextBox 22" id="22"/>
          <p:cNvSpPr txBox="true"/>
          <p:nvPr/>
        </p:nvSpPr>
        <p:spPr>
          <a:xfrm rot="0">
            <a:off x="611636" y="442581"/>
            <a:ext cx="16226135" cy="1087927"/>
          </a:xfrm>
          <a:prstGeom prst="rect">
            <a:avLst/>
          </a:prstGeom>
        </p:spPr>
        <p:txBody>
          <a:bodyPr anchor="t" rtlCol="false" tIns="0" lIns="0" bIns="0" rIns="0">
            <a:spAutoFit/>
          </a:bodyPr>
          <a:lstStyle/>
          <a:p>
            <a:pPr algn="ctr">
              <a:lnSpc>
                <a:spcPts val="4230"/>
              </a:lnSpc>
            </a:pPr>
            <a:r>
              <a:rPr lang="en-US" b="true" sz="4230">
                <a:solidFill>
                  <a:srgbClr val="21264D"/>
                </a:solidFill>
                <a:latin typeface="Montaser Arabic Bold"/>
                <a:ea typeface="Montaser Arabic Bold"/>
                <a:cs typeface="Montaser Arabic Bold"/>
                <a:sym typeface="Montaser Arabic Bold"/>
              </a:rPr>
              <a:t>PENGHARGAAN DI BIDANG PELAYANAN KESEHATAN TAHUN 2025</a:t>
            </a:r>
          </a:p>
        </p:txBody>
      </p:sp>
      <p:sp>
        <p:nvSpPr>
          <p:cNvPr name="TextBox 23" id="23"/>
          <p:cNvSpPr txBox="true"/>
          <p:nvPr/>
        </p:nvSpPr>
        <p:spPr>
          <a:xfrm rot="0">
            <a:off x="587369" y="6938697"/>
            <a:ext cx="6784752" cy="3037215"/>
          </a:xfrm>
          <a:prstGeom prst="rect">
            <a:avLst/>
          </a:prstGeom>
        </p:spPr>
        <p:txBody>
          <a:bodyPr anchor="t" rtlCol="false" tIns="0" lIns="0" bIns="0" rIns="0">
            <a:spAutoFit/>
          </a:bodyPr>
          <a:lstStyle/>
          <a:p>
            <a:pPr algn="just">
              <a:lnSpc>
                <a:spcPts val="3639"/>
              </a:lnSpc>
            </a:pPr>
            <a:r>
              <a:rPr lang="en-US" sz="2599" b="true">
                <a:solidFill>
                  <a:srgbClr val="21264D"/>
                </a:solidFill>
                <a:latin typeface="Poppins Bold"/>
                <a:ea typeface="Poppins Bold"/>
                <a:cs typeface="Poppins Bold"/>
                <a:sym typeface="Poppins Bold"/>
              </a:rPr>
              <a:t>Penghargaan Universal Healt Coverage  Tahun 2024.</a:t>
            </a:r>
          </a:p>
          <a:p>
            <a:pPr algn="just">
              <a:lnSpc>
                <a:spcPts val="2799"/>
              </a:lnSpc>
            </a:pPr>
            <a:r>
              <a:rPr lang="en-US" sz="1999" b="true">
                <a:solidFill>
                  <a:srgbClr val="21264D"/>
                </a:solidFill>
                <a:latin typeface="Poppins Bold"/>
                <a:ea typeface="Poppins Bold"/>
                <a:cs typeface="Poppins Bold"/>
                <a:sym typeface="Poppins Bold"/>
              </a:rPr>
              <a:t>Sebagai Komitmen Pemerintah Provinsi Kalimantan Tengah (Pemprov Kalteng) mewujudkan Universal Health Coverage (UHC). Pemprov Kalteng Konsisten mendukung dengan menganggarkan anggaran untuk Peserta Penerima Bantuan Iuran.</a:t>
            </a:r>
          </a:p>
        </p:txBody>
      </p:sp>
      <p:sp>
        <p:nvSpPr>
          <p:cNvPr name="TextBox 24" id="24"/>
          <p:cNvSpPr txBox="true"/>
          <p:nvPr/>
        </p:nvSpPr>
        <p:spPr>
          <a:xfrm rot="0">
            <a:off x="8379495" y="7314831"/>
            <a:ext cx="8683402" cy="915045"/>
          </a:xfrm>
          <a:prstGeom prst="rect">
            <a:avLst/>
          </a:prstGeom>
        </p:spPr>
        <p:txBody>
          <a:bodyPr anchor="t" rtlCol="false" tIns="0" lIns="0" bIns="0" rIns="0">
            <a:spAutoFit/>
          </a:bodyPr>
          <a:lstStyle/>
          <a:p>
            <a:pPr algn="ctr">
              <a:lnSpc>
                <a:spcPts val="3639"/>
              </a:lnSpc>
            </a:pPr>
            <a:r>
              <a:rPr lang="en-US" sz="2599" b="true">
                <a:solidFill>
                  <a:srgbClr val="21264D"/>
                </a:solidFill>
                <a:latin typeface="Poppins Bold"/>
                <a:ea typeface="Poppins Bold"/>
                <a:cs typeface="Poppins Bold"/>
                <a:sym typeface="Poppins Bold"/>
              </a:rPr>
              <a:t>Penghargaan Daerah Peduli Layanan Kesehatan dan Pemenuhan Gizi Anak Tahun 2025</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5400000">
            <a:off x="14497006" y="-4375012"/>
            <a:ext cx="6447297" cy="6735058"/>
            <a:chOff x="0" y="0"/>
            <a:chExt cx="8596395" cy="8980077"/>
          </a:xfrm>
        </p:grpSpPr>
        <p:grpSp>
          <p:nvGrpSpPr>
            <p:cNvPr name="Group 3" id="3"/>
            <p:cNvGrpSpPr/>
            <p:nvPr/>
          </p:nvGrpSpPr>
          <p:grpSpPr>
            <a:xfrm rot="-2700000">
              <a:off x="920215" y="3022151"/>
              <a:ext cx="5283969" cy="4791452"/>
              <a:chOff x="0" y="0"/>
              <a:chExt cx="812800" cy="737039"/>
            </a:xfrm>
          </p:grpSpPr>
          <p:sp>
            <p:nvSpPr>
              <p:cNvPr name="Freeform 4" id="4"/>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F4F4F4"/>
              </a:solidFill>
            </p:spPr>
          </p:sp>
          <p:sp>
            <p:nvSpPr>
              <p:cNvPr name="TextBox 5" id="5"/>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6" id="6"/>
            <p:cNvGrpSpPr/>
            <p:nvPr/>
          </p:nvGrpSpPr>
          <p:grpSpPr>
            <a:xfrm rot="-2700000">
              <a:off x="1698293" y="1166473"/>
              <a:ext cx="5283969" cy="4791452"/>
              <a:chOff x="0" y="0"/>
              <a:chExt cx="812800" cy="737039"/>
            </a:xfrm>
          </p:grpSpPr>
          <p:sp>
            <p:nvSpPr>
              <p:cNvPr name="Freeform 7" id="7"/>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FFBB01"/>
              </a:solidFill>
            </p:spPr>
          </p:sp>
          <p:sp>
            <p:nvSpPr>
              <p:cNvPr name="TextBox 8" id="8"/>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9" id="9"/>
            <p:cNvGrpSpPr/>
            <p:nvPr/>
          </p:nvGrpSpPr>
          <p:grpSpPr>
            <a:xfrm rot="-2700000">
              <a:off x="1698293" y="3002658"/>
              <a:ext cx="5283969" cy="4791452"/>
              <a:chOff x="0" y="0"/>
              <a:chExt cx="812800" cy="737039"/>
            </a:xfrm>
          </p:grpSpPr>
          <p:sp>
            <p:nvSpPr>
              <p:cNvPr name="Freeform 10" id="10"/>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21264D"/>
              </a:solidFill>
            </p:spPr>
          </p:sp>
          <p:sp>
            <p:nvSpPr>
              <p:cNvPr name="TextBox 11" id="11"/>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12" id="12"/>
            <p:cNvGrpSpPr/>
            <p:nvPr/>
          </p:nvGrpSpPr>
          <p:grpSpPr>
            <a:xfrm rot="-2700000">
              <a:off x="2327702" y="3002658"/>
              <a:ext cx="5283969" cy="4791452"/>
              <a:chOff x="0" y="0"/>
              <a:chExt cx="812800" cy="737039"/>
            </a:xfrm>
          </p:grpSpPr>
          <p:sp>
            <p:nvSpPr>
              <p:cNvPr name="Freeform 13" id="13"/>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000000">
                  <a:alpha val="0"/>
                </a:srgbClr>
              </a:solidFill>
              <a:ln w="28575" cap="sq">
                <a:solidFill>
                  <a:srgbClr val="FFFFFF"/>
                </a:solidFill>
                <a:prstDash val="solid"/>
                <a:miter/>
              </a:ln>
            </p:spPr>
          </p:sp>
          <p:sp>
            <p:nvSpPr>
              <p:cNvPr name="TextBox 14" id="14"/>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15" id="15"/>
            <p:cNvGrpSpPr/>
            <p:nvPr/>
          </p:nvGrpSpPr>
          <p:grpSpPr>
            <a:xfrm rot="-2700000">
              <a:off x="2392211" y="1166473"/>
              <a:ext cx="5283969" cy="4791452"/>
              <a:chOff x="0" y="0"/>
              <a:chExt cx="812800" cy="737039"/>
            </a:xfrm>
          </p:grpSpPr>
          <p:sp>
            <p:nvSpPr>
              <p:cNvPr name="Freeform 16" id="16"/>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000000">
                  <a:alpha val="0"/>
                </a:srgbClr>
              </a:solidFill>
              <a:ln w="28575" cap="sq">
                <a:solidFill>
                  <a:srgbClr val="FFFFFF"/>
                </a:solidFill>
                <a:prstDash val="solid"/>
                <a:miter/>
              </a:ln>
            </p:spPr>
          </p:sp>
          <p:sp>
            <p:nvSpPr>
              <p:cNvPr name="TextBox 17" id="17"/>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sp>
        <p:nvSpPr>
          <p:cNvPr name="Freeform 18" id="18"/>
          <p:cNvSpPr/>
          <p:nvPr/>
        </p:nvSpPr>
        <p:spPr>
          <a:xfrm flipH="false" flipV="false" rot="0">
            <a:off x="-3045964" y="-185467"/>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9" id="19"/>
          <p:cNvSpPr/>
          <p:nvPr/>
        </p:nvSpPr>
        <p:spPr>
          <a:xfrm flipH="false" flipV="false" rot="0">
            <a:off x="192844" y="1976179"/>
            <a:ext cx="8748288" cy="4969170"/>
          </a:xfrm>
          <a:custGeom>
            <a:avLst/>
            <a:gdLst/>
            <a:ahLst/>
            <a:cxnLst/>
            <a:rect r="r" b="b" t="t" l="l"/>
            <a:pathLst>
              <a:path h="4969170" w="8748288">
                <a:moveTo>
                  <a:pt x="0" y="0"/>
                </a:moveTo>
                <a:lnTo>
                  <a:pt x="8748288" y="0"/>
                </a:lnTo>
                <a:lnTo>
                  <a:pt x="8748288" y="4969170"/>
                </a:lnTo>
                <a:lnTo>
                  <a:pt x="0" y="4969170"/>
                </a:lnTo>
                <a:lnTo>
                  <a:pt x="0" y="0"/>
                </a:lnTo>
                <a:close/>
              </a:path>
            </a:pathLst>
          </a:custGeom>
          <a:blipFill>
            <a:blip r:embed="rId4"/>
            <a:stretch>
              <a:fillRect l="-33116" t="-30071" r="-18126" b="-19703"/>
            </a:stretch>
          </a:blipFill>
        </p:spPr>
      </p:sp>
      <p:sp>
        <p:nvSpPr>
          <p:cNvPr name="Freeform 20" id="20"/>
          <p:cNvSpPr/>
          <p:nvPr/>
        </p:nvSpPr>
        <p:spPr>
          <a:xfrm flipH="false" flipV="false" rot="0">
            <a:off x="9168658" y="1796590"/>
            <a:ext cx="4686709" cy="5229716"/>
          </a:xfrm>
          <a:custGeom>
            <a:avLst/>
            <a:gdLst/>
            <a:ahLst/>
            <a:cxnLst/>
            <a:rect r="r" b="b" t="t" l="l"/>
            <a:pathLst>
              <a:path h="5229716" w="4686709">
                <a:moveTo>
                  <a:pt x="0" y="0"/>
                </a:moveTo>
                <a:lnTo>
                  <a:pt x="4686709" y="0"/>
                </a:lnTo>
                <a:lnTo>
                  <a:pt x="4686709" y="5229716"/>
                </a:lnTo>
                <a:lnTo>
                  <a:pt x="0" y="5229716"/>
                </a:lnTo>
                <a:lnTo>
                  <a:pt x="0" y="0"/>
                </a:lnTo>
                <a:close/>
              </a:path>
            </a:pathLst>
          </a:custGeom>
          <a:blipFill>
            <a:blip r:embed="rId5"/>
            <a:stretch>
              <a:fillRect l="-66400" t="-30348" r="-121689" b="-14876"/>
            </a:stretch>
          </a:blipFill>
        </p:spPr>
      </p:sp>
      <p:sp>
        <p:nvSpPr>
          <p:cNvPr name="TextBox 21" id="21"/>
          <p:cNvSpPr txBox="true"/>
          <p:nvPr/>
        </p:nvSpPr>
        <p:spPr>
          <a:xfrm rot="0">
            <a:off x="611636" y="442581"/>
            <a:ext cx="16226135" cy="1087927"/>
          </a:xfrm>
          <a:prstGeom prst="rect">
            <a:avLst/>
          </a:prstGeom>
        </p:spPr>
        <p:txBody>
          <a:bodyPr anchor="t" rtlCol="false" tIns="0" lIns="0" bIns="0" rIns="0">
            <a:spAutoFit/>
          </a:bodyPr>
          <a:lstStyle/>
          <a:p>
            <a:pPr algn="ctr">
              <a:lnSpc>
                <a:spcPts val="4230"/>
              </a:lnSpc>
            </a:pPr>
            <a:r>
              <a:rPr lang="en-US" b="true" sz="4230">
                <a:solidFill>
                  <a:srgbClr val="21264D"/>
                </a:solidFill>
                <a:latin typeface="Montaser Arabic Bold"/>
                <a:ea typeface="Montaser Arabic Bold"/>
                <a:cs typeface="Montaser Arabic Bold"/>
                <a:sym typeface="Montaser Arabic Bold"/>
              </a:rPr>
              <a:t>INOVASI DAN PENGHARGAAN DI BIDANG PELAYANAN KESEHATAN TAHUN 2025</a:t>
            </a:r>
          </a:p>
        </p:txBody>
      </p:sp>
      <p:sp>
        <p:nvSpPr>
          <p:cNvPr name="TextBox 22" id="22"/>
          <p:cNvSpPr txBox="true"/>
          <p:nvPr/>
        </p:nvSpPr>
        <p:spPr>
          <a:xfrm rot="0">
            <a:off x="217751" y="7110805"/>
            <a:ext cx="8683402" cy="2632085"/>
          </a:xfrm>
          <a:prstGeom prst="rect">
            <a:avLst/>
          </a:prstGeom>
        </p:spPr>
        <p:txBody>
          <a:bodyPr anchor="t" rtlCol="false" tIns="0" lIns="0" bIns="0" rIns="0">
            <a:spAutoFit/>
          </a:bodyPr>
          <a:lstStyle/>
          <a:p>
            <a:pPr algn="just">
              <a:lnSpc>
                <a:spcPts val="3499"/>
              </a:lnSpc>
            </a:pPr>
            <a:r>
              <a:rPr lang="en-US" sz="2499" b="true">
                <a:solidFill>
                  <a:srgbClr val="21264D"/>
                </a:solidFill>
                <a:latin typeface="Poppins Bold"/>
                <a:ea typeface="Poppins Bold"/>
                <a:cs typeface="Poppins Bold"/>
                <a:sym typeface="Poppins Bold"/>
              </a:rPr>
              <a:t>Bidang Kesehatan masuk kedalam Visi Misi Gubernur Kalteng H. Agustiar Sabran.</a:t>
            </a:r>
          </a:p>
          <a:p>
            <a:pPr algn="just">
              <a:lnSpc>
                <a:spcPts val="3499"/>
              </a:lnSpc>
            </a:pPr>
            <a:r>
              <a:rPr lang="en-US" sz="2499" b="true">
                <a:solidFill>
                  <a:srgbClr val="21264D"/>
                </a:solidFill>
                <a:latin typeface="Poppins Bold"/>
                <a:ea typeface="Poppins Bold"/>
                <a:cs typeface="Poppins Bold"/>
                <a:sym typeface="Poppins Bold"/>
              </a:rPr>
              <a:t>Dengan Kesehatan Gratis Berbasis KT/BJPS, menghadirkan Pelayanan Kesehatan yang berkualitas dan terjangkau bagi seluruh lapisan masyarakat sebagai keadilan sosial.</a:t>
            </a:r>
          </a:p>
        </p:txBody>
      </p:sp>
      <p:sp>
        <p:nvSpPr>
          <p:cNvPr name="TextBox 23" id="23"/>
          <p:cNvSpPr txBox="true"/>
          <p:nvPr/>
        </p:nvSpPr>
        <p:spPr>
          <a:xfrm rot="0">
            <a:off x="13855367" y="1742735"/>
            <a:ext cx="4292587" cy="8328035"/>
          </a:xfrm>
          <a:prstGeom prst="rect">
            <a:avLst/>
          </a:prstGeom>
        </p:spPr>
        <p:txBody>
          <a:bodyPr anchor="t" rtlCol="false" tIns="0" lIns="0" bIns="0" rIns="0">
            <a:spAutoFit/>
          </a:bodyPr>
          <a:lstStyle/>
          <a:p>
            <a:pPr algn="l">
              <a:lnSpc>
                <a:spcPts val="3499"/>
              </a:lnSpc>
            </a:pPr>
            <a:r>
              <a:rPr lang="en-US" sz="2499" b="true">
                <a:solidFill>
                  <a:srgbClr val="21264D"/>
                </a:solidFill>
                <a:latin typeface="Poppins Bold"/>
                <a:ea typeface="Poppins Bold"/>
                <a:cs typeface="Poppins Bold"/>
                <a:sym typeface="Poppins Bold"/>
              </a:rPr>
              <a:t>Gold Award dari Angels Initiative adalah penghargaan tingkat emas yang diberikan oleh World Stroke Organization (WSO) melalui Angels Initiative kepada rumah sakit yang menunjukkan komitmen terhadap praktik perawatan stroke yang unggul, dengan memenuhi standar kecepatan dan kualitas penanganan pasien stroke (door-to-needle time) dan data treatment stroke yang diinput dalam platform RES-Q.</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5400000">
            <a:off x="14497006" y="-4375012"/>
            <a:ext cx="6447297" cy="6735058"/>
            <a:chOff x="0" y="0"/>
            <a:chExt cx="8596395" cy="8980077"/>
          </a:xfrm>
        </p:grpSpPr>
        <p:grpSp>
          <p:nvGrpSpPr>
            <p:cNvPr name="Group 3" id="3"/>
            <p:cNvGrpSpPr/>
            <p:nvPr/>
          </p:nvGrpSpPr>
          <p:grpSpPr>
            <a:xfrm rot="-2700000">
              <a:off x="920215" y="3022151"/>
              <a:ext cx="5283969" cy="4791452"/>
              <a:chOff x="0" y="0"/>
              <a:chExt cx="812800" cy="737039"/>
            </a:xfrm>
          </p:grpSpPr>
          <p:sp>
            <p:nvSpPr>
              <p:cNvPr name="Freeform 4" id="4"/>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F4F4F4"/>
              </a:solidFill>
            </p:spPr>
          </p:sp>
          <p:sp>
            <p:nvSpPr>
              <p:cNvPr name="TextBox 5" id="5"/>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6" id="6"/>
            <p:cNvGrpSpPr/>
            <p:nvPr/>
          </p:nvGrpSpPr>
          <p:grpSpPr>
            <a:xfrm rot="-2700000">
              <a:off x="1698293" y="1166473"/>
              <a:ext cx="5283969" cy="4791452"/>
              <a:chOff x="0" y="0"/>
              <a:chExt cx="812800" cy="737039"/>
            </a:xfrm>
          </p:grpSpPr>
          <p:sp>
            <p:nvSpPr>
              <p:cNvPr name="Freeform 7" id="7"/>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FFBB01"/>
              </a:solidFill>
            </p:spPr>
          </p:sp>
          <p:sp>
            <p:nvSpPr>
              <p:cNvPr name="TextBox 8" id="8"/>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9" id="9"/>
            <p:cNvGrpSpPr/>
            <p:nvPr/>
          </p:nvGrpSpPr>
          <p:grpSpPr>
            <a:xfrm rot="-2700000">
              <a:off x="1698293" y="3002658"/>
              <a:ext cx="5283969" cy="4791452"/>
              <a:chOff x="0" y="0"/>
              <a:chExt cx="812800" cy="737039"/>
            </a:xfrm>
          </p:grpSpPr>
          <p:sp>
            <p:nvSpPr>
              <p:cNvPr name="Freeform 10" id="10"/>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21264D"/>
              </a:solidFill>
            </p:spPr>
          </p:sp>
          <p:sp>
            <p:nvSpPr>
              <p:cNvPr name="TextBox 11" id="11"/>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12" id="12"/>
            <p:cNvGrpSpPr/>
            <p:nvPr/>
          </p:nvGrpSpPr>
          <p:grpSpPr>
            <a:xfrm rot="-2700000">
              <a:off x="2327702" y="3002658"/>
              <a:ext cx="5283969" cy="4791452"/>
              <a:chOff x="0" y="0"/>
              <a:chExt cx="812800" cy="737039"/>
            </a:xfrm>
          </p:grpSpPr>
          <p:sp>
            <p:nvSpPr>
              <p:cNvPr name="Freeform 13" id="13"/>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000000">
                  <a:alpha val="0"/>
                </a:srgbClr>
              </a:solidFill>
              <a:ln w="28575" cap="sq">
                <a:solidFill>
                  <a:srgbClr val="FFFFFF"/>
                </a:solidFill>
                <a:prstDash val="solid"/>
                <a:miter/>
              </a:ln>
            </p:spPr>
          </p:sp>
          <p:sp>
            <p:nvSpPr>
              <p:cNvPr name="TextBox 14" id="14"/>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15" id="15"/>
            <p:cNvGrpSpPr/>
            <p:nvPr/>
          </p:nvGrpSpPr>
          <p:grpSpPr>
            <a:xfrm rot="-2700000">
              <a:off x="2392211" y="1166473"/>
              <a:ext cx="5283969" cy="4791452"/>
              <a:chOff x="0" y="0"/>
              <a:chExt cx="812800" cy="737039"/>
            </a:xfrm>
          </p:grpSpPr>
          <p:sp>
            <p:nvSpPr>
              <p:cNvPr name="Freeform 16" id="16"/>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000000">
                  <a:alpha val="0"/>
                </a:srgbClr>
              </a:solidFill>
              <a:ln w="28575" cap="sq">
                <a:solidFill>
                  <a:srgbClr val="FFFFFF"/>
                </a:solidFill>
                <a:prstDash val="solid"/>
                <a:miter/>
              </a:ln>
            </p:spPr>
          </p:sp>
          <p:sp>
            <p:nvSpPr>
              <p:cNvPr name="TextBox 17" id="17"/>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sp>
        <p:nvSpPr>
          <p:cNvPr name="Freeform 18" id="18"/>
          <p:cNvSpPr/>
          <p:nvPr/>
        </p:nvSpPr>
        <p:spPr>
          <a:xfrm flipH="false" flipV="false" rot="0">
            <a:off x="-3045964"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9" id="19"/>
          <p:cNvSpPr txBox="true"/>
          <p:nvPr/>
        </p:nvSpPr>
        <p:spPr>
          <a:xfrm rot="0">
            <a:off x="702685" y="258670"/>
            <a:ext cx="16226135" cy="1616261"/>
          </a:xfrm>
          <a:prstGeom prst="rect">
            <a:avLst/>
          </a:prstGeom>
        </p:spPr>
        <p:txBody>
          <a:bodyPr anchor="t" rtlCol="false" tIns="0" lIns="0" bIns="0" rIns="0">
            <a:spAutoFit/>
          </a:bodyPr>
          <a:lstStyle/>
          <a:p>
            <a:pPr algn="ctr">
              <a:lnSpc>
                <a:spcPts val="4230"/>
              </a:lnSpc>
            </a:pPr>
            <a:r>
              <a:rPr lang="en-US" b="true" sz="4230">
                <a:solidFill>
                  <a:srgbClr val="21264D"/>
                </a:solidFill>
                <a:latin typeface="Montaser Arabic Bold"/>
                <a:ea typeface="Montaser Arabic Bold"/>
                <a:cs typeface="Montaser Arabic Bold"/>
                <a:sym typeface="Montaser Arabic Bold"/>
              </a:rPr>
              <a:t>PELAYANAN PERMINTAAN INFORMASI</a:t>
            </a:r>
          </a:p>
          <a:p>
            <a:pPr algn="ctr">
              <a:lnSpc>
                <a:spcPts val="4230"/>
              </a:lnSpc>
            </a:pPr>
            <a:r>
              <a:rPr lang="en-US" b="true" sz="4230">
                <a:solidFill>
                  <a:srgbClr val="21264D"/>
                </a:solidFill>
                <a:latin typeface="Montaser Arabic Bold"/>
                <a:ea typeface="Montaser Arabic Bold"/>
                <a:cs typeface="Montaser Arabic Bold"/>
                <a:sym typeface="Montaser Arabic Bold"/>
              </a:rPr>
              <a:t>DAN RUANGAN PPID DINAS KESEHATAN PROV. KALTENG</a:t>
            </a:r>
          </a:p>
          <a:p>
            <a:pPr algn="ctr">
              <a:lnSpc>
                <a:spcPts val="4230"/>
              </a:lnSpc>
            </a:pPr>
          </a:p>
        </p:txBody>
      </p:sp>
      <p:sp>
        <p:nvSpPr>
          <p:cNvPr name="Freeform 20" id="20"/>
          <p:cNvSpPr/>
          <p:nvPr/>
        </p:nvSpPr>
        <p:spPr>
          <a:xfrm flipH="false" flipV="false" rot="0">
            <a:off x="1246840" y="1580006"/>
            <a:ext cx="7191240" cy="4051605"/>
          </a:xfrm>
          <a:custGeom>
            <a:avLst/>
            <a:gdLst/>
            <a:ahLst/>
            <a:cxnLst/>
            <a:rect r="r" b="b" t="t" l="l"/>
            <a:pathLst>
              <a:path h="4051605" w="7191240">
                <a:moveTo>
                  <a:pt x="0" y="0"/>
                </a:moveTo>
                <a:lnTo>
                  <a:pt x="7191241" y="0"/>
                </a:lnTo>
                <a:lnTo>
                  <a:pt x="7191241" y="4051605"/>
                </a:lnTo>
                <a:lnTo>
                  <a:pt x="0" y="4051605"/>
                </a:lnTo>
                <a:lnTo>
                  <a:pt x="0" y="0"/>
                </a:lnTo>
                <a:close/>
              </a:path>
            </a:pathLst>
          </a:custGeom>
          <a:blipFill>
            <a:blip r:embed="rId4"/>
            <a:stretch>
              <a:fillRect l="-8582" t="-16347" r="-15342" b="-2429"/>
            </a:stretch>
          </a:blipFill>
        </p:spPr>
      </p:sp>
      <p:sp>
        <p:nvSpPr>
          <p:cNvPr name="Freeform 21" id="21"/>
          <p:cNvSpPr/>
          <p:nvPr/>
        </p:nvSpPr>
        <p:spPr>
          <a:xfrm flipH="false" flipV="false" rot="0">
            <a:off x="8746517" y="1580006"/>
            <a:ext cx="7104943" cy="4051605"/>
          </a:xfrm>
          <a:custGeom>
            <a:avLst/>
            <a:gdLst/>
            <a:ahLst/>
            <a:cxnLst/>
            <a:rect r="r" b="b" t="t" l="l"/>
            <a:pathLst>
              <a:path h="4051605" w="7104943">
                <a:moveTo>
                  <a:pt x="0" y="0"/>
                </a:moveTo>
                <a:lnTo>
                  <a:pt x="7104943" y="0"/>
                </a:lnTo>
                <a:lnTo>
                  <a:pt x="7104943" y="4051605"/>
                </a:lnTo>
                <a:lnTo>
                  <a:pt x="0" y="4051605"/>
                </a:lnTo>
                <a:lnTo>
                  <a:pt x="0" y="0"/>
                </a:lnTo>
                <a:close/>
              </a:path>
            </a:pathLst>
          </a:custGeom>
          <a:blipFill>
            <a:blip r:embed="rId5"/>
            <a:stretch>
              <a:fillRect l="-8592" t="-7447" r="-17093" b="0"/>
            </a:stretch>
          </a:blipFill>
        </p:spPr>
      </p:sp>
      <p:sp>
        <p:nvSpPr>
          <p:cNvPr name="Freeform 22" id="22"/>
          <p:cNvSpPr/>
          <p:nvPr/>
        </p:nvSpPr>
        <p:spPr>
          <a:xfrm flipH="false" flipV="false" rot="0">
            <a:off x="1116601" y="5875988"/>
            <a:ext cx="7348258" cy="4074991"/>
          </a:xfrm>
          <a:custGeom>
            <a:avLst/>
            <a:gdLst/>
            <a:ahLst/>
            <a:cxnLst/>
            <a:rect r="r" b="b" t="t" l="l"/>
            <a:pathLst>
              <a:path h="4074991" w="7348258">
                <a:moveTo>
                  <a:pt x="0" y="0"/>
                </a:moveTo>
                <a:lnTo>
                  <a:pt x="7348259" y="0"/>
                </a:lnTo>
                <a:lnTo>
                  <a:pt x="7348259" y="4074991"/>
                </a:lnTo>
                <a:lnTo>
                  <a:pt x="0" y="4074991"/>
                </a:lnTo>
                <a:lnTo>
                  <a:pt x="0" y="0"/>
                </a:lnTo>
                <a:close/>
              </a:path>
            </a:pathLst>
          </a:custGeom>
          <a:blipFill>
            <a:blip r:embed="rId6"/>
            <a:stretch>
              <a:fillRect l="0" t="-18692" r="0" b="-16847"/>
            </a:stretch>
          </a:blipFill>
        </p:spPr>
      </p:sp>
      <p:sp>
        <p:nvSpPr>
          <p:cNvPr name="Freeform 23" id="23"/>
          <p:cNvSpPr/>
          <p:nvPr/>
        </p:nvSpPr>
        <p:spPr>
          <a:xfrm flipH="false" flipV="false" rot="0">
            <a:off x="8772440" y="5850146"/>
            <a:ext cx="7076704" cy="4283879"/>
          </a:xfrm>
          <a:custGeom>
            <a:avLst/>
            <a:gdLst/>
            <a:ahLst/>
            <a:cxnLst/>
            <a:rect r="r" b="b" t="t" l="l"/>
            <a:pathLst>
              <a:path h="4283879" w="7076704">
                <a:moveTo>
                  <a:pt x="0" y="0"/>
                </a:moveTo>
                <a:lnTo>
                  <a:pt x="7076704" y="0"/>
                </a:lnTo>
                <a:lnTo>
                  <a:pt x="7076704" y="4283879"/>
                </a:lnTo>
                <a:lnTo>
                  <a:pt x="0" y="4283879"/>
                </a:lnTo>
                <a:lnTo>
                  <a:pt x="0" y="0"/>
                </a:lnTo>
                <a:close/>
              </a:path>
            </a:pathLst>
          </a:custGeom>
          <a:blipFill>
            <a:blip r:embed="rId7"/>
            <a:stretch>
              <a:fillRect l="-5886" t="-2315" r="-3115" b="-5557"/>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p:nvPr/>
        </p:nvGrpSpPr>
        <p:grpSpPr>
          <a:xfrm rot="-5400000">
            <a:off x="14497006" y="-4375012"/>
            <a:ext cx="6447297" cy="6735058"/>
            <a:chOff x="0" y="0"/>
            <a:chExt cx="8596395" cy="8980077"/>
          </a:xfrm>
        </p:grpSpPr>
        <p:grpSp>
          <p:nvGrpSpPr>
            <p:cNvPr name="Group 3" id="3"/>
            <p:cNvGrpSpPr/>
            <p:nvPr/>
          </p:nvGrpSpPr>
          <p:grpSpPr>
            <a:xfrm rot="-2700000">
              <a:off x="920215" y="3022151"/>
              <a:ext cx="5283969" cy="4791452"/>
              <a:chOff x="0" y="0"/>
              <a:chExt cx="812800" cy="737039"/>
            </a:xfrm>
          </p:grpSpPr>
          <p:sp>
            <p:nvSpPr>
              <p:cNvPr name="Freeform 4" id="4"/>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F4F4F4"/>
              </a:solidFill>
            </p:spPr>
          </p:sp>
          <p:sp>
            <p:nvSpPr>
              <p:cNvPr name="TextBox 5" id="5"/>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6" id="6"/>
            <p:cNvGrpSpPr/>
            <p:nvPr/>
          </p:nvGrpSpPr>
          <p:grpSpPr>
            <a:xfrm rot="-2700000">
              <a:off x="1698293" y="1166473"/>
              <a:ext cx="5283969" cy="4791452"/>
              <a:chOff x="0" y="0"/>
              <a:chExt cx="812800" cy="737039"/>
            </a:xfrm>
          </p:grpSpPr>
          <p:sp>
            <p:nvSpPr>
              <p:cNvPr name="Freeform 7" id="7"/>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FFBB01"/>
              </a:solidFill>
            </p:spPr>
          </p:sp>
          <p:sp>
            <p:nvSpPr>
              <p:cNvPr name="TextBox 8" id="8"/>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9" id="9"/>
            <p:cNvGrpSpPr/>
            <p:nvPr/>
          </p:nvGrpSpPr>
          <p:grpSpPr>
            <a:xfrm rot="-2700000">
              <a:off x="1698293" y="3002658"/>
              <a:ext cx="5283969" cy="4791452"/>
              <a:chOff x="0" y="0"/>
              <a:chExt cx="812800" cy="737039"/>
            </a:xfrm>
          </p:grpSpPr>
          <p:sp>
            <p:nvSpPr>
              <p:cNvPr name="Freeform 10" id="10"/>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21264D"/>
              </a:solidFill>
            </p:spPr>
          </p:sp>
          <p:sp>
            <p:nvSpPr>
              <p:cNvPr name="TextBox 11" id="11"/>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12" id="12"/>
            <p:cNvGrpSpPr/>
            <p:nvPr/>
          </p:nvGrpSpPr>
          <p:grpSpPr>
            <a:xfrm rot="-2700000">
              <a:off x="2327702" y="3002658"/>
              <a:ext cx="5283969" cy="4791452"/>
              <a:chOff x="0" y="0"/>
              <a:chExt cx="812800" cy="737039"/>
            </a:xfrm>
          </p:grpSpPr>
          <p:sp>
            <p:nvSpPr>
              <p:cNvPr name="Freeform 13" id="13"/>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000000">
                  <a:alpha val="0"/>
                </a:srgbClr>
              </a:solidFill>
              <a:ln w="28575" cap="sq">
                <a:solidFill>
                  <a:srgbClr val="FFFFFF"/>
                </a:solidFill>
                <a:prstDash val="solid"/>
                <a:miter/>
              </a:ln>
            </p:spPr>
          </p:sp>
          <p:sp>
            <p:nvSpPr>
              <p:cNvPr name="TextBox 14" id="14"/>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15" id="15"/>
            <p:cNvGrpSpPr/>
            <p:nvPr/>
          </p:nvGrpSpPr>
          <p:grpSpPr>
            <a:xfrm rot="-2700000">
              <a:off x="2392211" y="1166473"/>
              <a:ext cx="5283969" cy="4791452"/>
              <a:chOff x="0" y="0"/>
              <a:chExt cx="812800" cy="737039"/>
            </a:xfrm>
          </p:grpSpPr>
          <p:sp>
            <p:nvSpPr>
              <p:cNvPr name="Freeform 16" id="16"/>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000000">
                  <a:alpha val="0"/>
                </a:srgbClr>
              </a:solidFill>
              <a:ln w="28575" cap="sq">
                <a:solidFill>
                  <a:srgbClr val="FFFFFF"/>
                </a:solidFill>
                <a:prstDash val="solid"/>
                <a:miter/>
              </a:ln>
            </p:spPr>
          </p:sp>
          <p:sp>
            <p:nvSpPr>
              <p:cNvPr name="TextBox 17" id="17"/>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sp>
        <p:nvSpPr>
          <p:cNvPr name="Freeform 18" id="18"/>
          <p:cNvSpPr/>
          <p:nvPr/>
        </p:nvSpPr>
        <p:spPr>
          <a:xfrm flipH="false" flipV="false" rot="0">
            <a:off x="-3045964"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9" id="19"/>
          <p:cNvSpPr/>
          <p:nvPr/>
        </p:nvSpPr>
        <p:spPr>
          <a:xfrm flipH="false" flipV="false" rot="0">
            <a:off x="9154332" y="6187109"/>
            <a:ext cx="7758511" cy="3893685"/>
          </a:xfrm>
          <a:custGeom>
            <a:avLst/>
            <a:gdLst/>
            <a:ahLst/>
            <a:cxnLst/>
            <a:rect r="r" b="b" t="t" l="l"/>
            <a:pathLst>
              <a:path h="3893685" w="7758511">
                <a:moveTo>
                  <a:pt x="0" y="0"/>
                </a:moveTo>
                <a:lnTo>
                  <a:pt x="7758512" y="0"/>
                </a:lnTo>
                <a:lnTo>
                  <a:pt x="7758512" y="3893685"/>
                </a:lnTo>
                <a:lnTo>
                  <a:pt x="0" y="3893685"/>
                </a:lnTo>
                <a:lnTo>
                  <a:pt x="0" y="0"/>
                </a:lnTo>
                <a:close/>
              </a:path>
            </a:pathLst>
          </a:custGeom>
          <a:blipFill>
            <a:blip r:embed="rId4"/>
            <a:stretch>
              <a:fillRect l="-19472" t="-7064" r="0" b="-27141"/>
            </a:stretch>
          </a:blipFill>
        </p:spPr>
      </p:sp>
      <p:sp>
        <p:nvSpPr>
          <p:cNvPr name="Freeform 20" id="20"/>
          <p:cNvSpPr/>
          <p:nvPr/>
        </p:nvSpPr>
        <p:spPr>
          <a:xfrm flipH="false" flipV="false" rot="0">
            <a:off x="922543" y="1974749"/>
            <a:ext cx="7882051" cy="3986583"/>
          </a:xfrm>
          <a:custGeom>
            <a:avLst/>
            <a:gdLst/>
            <a:ahLst/>
            <a:cxnLst/>
            <a:rect r="r" b="b" t="t" l="l"/>
            <a:pathLst>
              <a:path h="3986583" w="7882051">
                <a:moveTo>
                  <a:pt x="0" y="0"/>
                </a:moveTo>
                <a:lnTo>
                  <a:pt x="7882051" y="0"/>
                </a:lnTo>
                <a:lnTo>
                  <a:pt x="7882051" y="3986583"/>
                </a:lnTo>
                <a:lnTo>
                  <a:pt x="0" y="3986583"/>
                </a:lnTo>
                <a:lnTo>
                  <a:pt x="0" y="0"/>
                </a:lnTo>
                <a:close/>
              </a:path>
            </a:pathLst>
          </a:custGeom>
          <a:blipFill>
            <a:blip r:embed="rId5"/>
            <a:stretch>
              <a:fillRect l="0" t="-46605" r="-6698" b="-24533"/>
            </a:stretch>
          </a:blipFill>
        </p:spPr>
      </p:sp>
      <p:sp>
        <p:nvSpPr>
          <p:cNvPr name="Freeform 21" id="21"/>
          <p:cNvSpPr/>
          <p:nvPr/>
        </p:nvSpPr>
        <p:spPr>
          <a:xfrm flipH="false" flipV="false" rot="0">
            <a:off x="912549" y="6198067"/>
            <a:ext cx="7792990" cy="3825428"/>
          </a:xfrm>
          <a:custGeom>
            <a:avLst/>
            <a:gdLst/>
            <a:ahLst/>
            <a:cxnLst/>
            <a:rect r="r" b="b" t="t" l="l"/>
            <a:pathLst>
              <a:path h="3825428" w="7792990">
                <a:moveTo>
                  <a:pt x="0" y="0"/>
                </a:moveTo>
                <a:lnTo>
                  <a:pt x="7792990" y="0"/>
                </a:lnTo>
                <a:lnTo>
                  <a:pt x="7792990" y="3825428"/>
                </a:lnTo>
                <a:lnTo>
                  <a:pt x="0" y="3825428"/>
                </a:lnTo>
                <a:lnTo>
                  <a:pt x="0" y="0"/>
                </a:lnTo>
                <a:close/>
              </a:path>
            </a:pathLst>
          </a:custGeom>
          <a:blipFill>
            <a:blip r:embed="rId6"/>
            <a:stretch>
              <a:fillRect l="-2239" t="-60887" r="-3062" b="0"/>
            </a:stretch>
          </a:blipFill>
        </p:spPr>
      </p:sp>
      <p:sp>
        <p:nvSpPr>
          <p:cNvPr name="Freeform 22" id="22"/>
          <p:cNvSpPr/>
          <p:nvPr/>
        </p:nvSpPr>
        <p:spPr>
          <a:xfrm flipH="false" flipV="false" rot="0">
            <a:off x="9123616" y="2048147"/>
            <a:ext cx="7913486" cy="3866137"/>
          </a:xfrm>
          <a:custGeom>
            <a:avLst/>
            <a:gdLst/>
            <a:ahLst/>
            <a:cxnLst/>
            <a:rect r="r" b="b" t="t" l="l"/>
            <a:pathLst>
              <a:path h="3866137" w="7913486">
                <a:moveTo>
                  <a:pt x="0" y="0"/>
                </a:moveTo>
                <a:lnTo>
                  <a:pt x="7913485" y="0"/>
                </a:lnTo>
                <a:lnTo>
                  <a:pt x="7913485" y="3866138"/>
                </a:lnTo>
                <a:lnTo>
                  <a:pt x="0" y="3866138"/>
                </a:lnTo>
                <a:lnTo>
                  <a:pt x="0" y="0"/>
                </a:lnTo>
                <a:close/>
              </a:path>
            </a:pathLst>
          </a:custGeom>
          <a:blipFill>
            <a:blip r:embed="rId7"/>
            <a:stretch>
              <a:fillRect l="0" t="-2418" r="-30708" b="-21062"/>
            </a:stretch>
          </a:blipFill>
        </p:spPr>
      </p:sp>
      <p:sp>
        <p:nvSpPr>
          <p:cNvPr name="TextBox 23" id="23"/>
          <p:cNvSpPr txBox="true"/>
          <p:nvPr/>
        </p:nvSpPr>
        <p:spPr>
          <a:xfrm rot="0">
            <a:off x="592472" y="419115"/>
            <a:ext cx="16226135" cy="1257269"/>
          </a:xfrm>
          <a:prstGeom prst="rect">
            <a:avLst/>
          </a:prstGeom>
        </p:spPr>
        <p:txBody>
          <a:bodyPr anchor="t" rtlCol="false" tIns="0" lIns="0" bIns="0" rIns="0">
            <a:spAutoFit/>
          </a:bodyPr>
          <a:lstStyle/>
          <a:p>
            <a:pPr algn="ctr">
              <a:lnSpc>
                <a:spcPts val="4695"/>
              </a:lnSpc>
            </a:pPr>
            <a:r>
              <a:rPr lang="en-US" b="true" sz="4230">
                <a:solidFill>
                  <a:srgbClr val="21264D"/>
                </a:solidFill>
                <a:latin typeface="Montaser Arabic Bold"/>
                <a:ea typeface="Montaser Arabic Bold"/>
                <a:cs typeface="Montaser Arabic Bold"/>
                <a:sym typeface="Montaser Arabic Bold"/>
              </a:rPr>
              <a:t>PELAKSANAAN RAPAT RUTIN PPID</a:t>
            </a:r>
          </a:p>
          <a:p>
            <a:pPr algn="ctr">
              <a:lnSpc>
                <a:spcPts val="2698"/>
              </a:lnSpc>
            </a:pPr>
            <a:r>
              <a:rPr lang="en-US" b="true" sz="2430">
                <a:solidFill>
                  <a:srgbClr val="21264D"/>
                </a:solidFill>
                <a:latin typeface="Montaser Arabic Bold"/>
                <a:ea typeface="Montaser Arabic Bold"/>
                <a:cs typeface="Montaser Arabic Bold"/>
                <a:sym typeface="Montaser Arabic Bold"/>
              </a:rPr>
              <a:t>SEBAGAI BENTUK KOMITMEN PIMPINAN PPID DALAM MENDUKUNG</a:t>
            </a:r>
          </a:p>
          <a:p>
            <a:pPr algn="ctr">
              <a:lnSpc>
                <a:spcPts val="2698"/>
              </a:lnSpc>
            </a:pPr>
            <a:r>
              <a:rPr lang="en-US" b="true" sz="2430">
                <a:solidFill>
                  <a:srgbClr val="21264D"/>
                </a:solidFill>
                <a:latin typeface="Montaser Arabic Bold"/>
                <a:ea typeface="Montaser Arabic Bold"/>
                <a:cs typeface="Montaser Arabic Bold"/>
                <a:sym typeface="Montaser Arabic Bold"/>
              </a:rPr>
              <a:t>PELAKSANAAN PELAYANAN INFORMASI</a:t>
            </a:r>
          </a:p>
        </p:txBody>
      </p:sp>
    </p:spTree>
  </p:cSld>
  <p:clrMapOvr>
    <a:masterClrMapping/>
  </p:clrMapOvr>
</p:sld>
</file>

<file path=ppt/slides/slide26.xml><?xml version="1.0" encoding="utf-8"?>
<p:sld xmlns:p="http://schemas.openxmlformats.org/presentationml/2006/main" xmlns:a="http://schemas.openxmlformats.org/drawingml/2006/main">
  <p:cSld>
    <p:bg>
      <p:bgPr>
        <a:solidFill>
          <a:srgbClr val="FAFAFA"/>
        </a:solidFill>
      </p:bgPr>
    </p:bg>
    <p:spTree>
      <p:nvGrpSpPr>
        <p:cNvPr id="1" name=""/>
        <p:cNvGrpSpPr/>
        <p:nvPr/>
      </p:nvGrpSpPr>
      <p:grpSpPr>
        <a:xfrm>
          <a:off x="0" y="0"/>
          <a:ext cx="0" cy="0"/>
          <a:chOff x="0" y="0"/>
          <a:chExt cx="0" cy="0"/>
        </a:xfrm>
      </p:grpSpPr>
      <p:sp>
        <p:nvSpPr>
          <p:cNvPr name="TextBox 2" id="2"/>
          <p:cNvSpPr txBox="true"/>
          <p:nvPr/>
        </p:nvSpPr>
        <p:spPr>
          <a:xfrm rot="0">
            <a:off x="4666840" y="677922"/>
            <a:ext cx="9784007" cy="1628140"/>
          </a:xfrm>
          <a:prstGeom prst="rect">
            <a:avLst/>
          </a:prstGeom>
        </p:spPr>
        <p:txBody>
          <a:bodyPr anchor="t" rtlCol="false" tIns="0" lIns="0" bIns="0" rIns="0">
            <a:spAutoFit/>
          </a:bodyPr>
          <a:lstStyle/>
          <a:p>
            <a:pPr algn="ctr">
              <a:lnSpc>
                <a:spcPts val="11960"/>
              </a:lnSpc>
            </a:pPr>
            <a:r>
              <a:rPr lang="en-US" b="true" sz="10400">
                <a:solidFill>
                  <a:srgbClr val="000000"/>
                </a:solidFill>
                <a:latin typeface="Poppins Bold"/>
                <a:ea typeface="Poppins Bold"/>
                <a:cs typeface="Poppins Bold"/>
                <a:sym typeface="Poppins Bold"/>
              </a:rPr>
              <a:t>PENUTUP</a:t>
            </a:r>
          </a:p>
        </p:txBody>
      </p:sp>
      <p:sp>
        <p:nvSpPr>
          <p:cNvPr name="TextBox 3" id="3"/>
          <p:cNvSpPr txBox="true"/>
          <p:nvPr/>
        </p:nvSpPr>
        <p:spPr>
          <a:xfrm rot="0">
            <a:off x="1633442" y="2816142"/>
            <a:ext cx="13757600" cy="1877695"/>
          </a:xfrm>
          <a:prstGeom prst="rect">
            <a:avLst/>
          </a:prstGeom>
        </p:spPr>
        <p:txBody>
          <a:bodyPr anchor="t" rtlCol="false" tIns="0" lIns="0" bIns="0" rIns="0">
            <a:spAutoFit/>
          </a:bodyPr>
          <a:lstStyle/>
          <a:p>
            <a:pPr algn="l" marL="690881" indent="-345440" lvl="1">
              <a:lnSpc>
                <a:spcPts val="3680"/>
              </a:lnSpc>
              <a:buFont typeface="Arial"/>
              <a:buChar char="•"/>
            </a:pPr>
            <a:r>
              <a:rPr lang="en-US" sz="3200" spc="486">
                <a:solidFill>
                  <a:srgbClr val="21264D"/>
                </a:solidFill>
                <a:latin typeface="Bree Serif"/>
                <a:ea typeface="Bree Serif"/>
                <a:cs typeface="Bree Serif"/>
                <a:sym typeface="Bree Serif"/>
              </a:rPr>
              <a:t>INOVASI BUKAN SEKADAR TEKNOLOGI, MELAINKAN PERUBAHAN BUDAYA KERJA MENUJU TRANSPARANSI DAN AKUNTABILITAS.</a:t>
            </a:r>
          </a:p>
          <a:p>
            <a:pPr algn="l">
              <a:lnSpc>
                <a:spcPts val="3680"/>
              </a:lnSpc>
            </a:pPr>
          </a:p>
        </p:txBody>
      </p:sp>
      <p:sp>
        <p:nvSpPr>
          <p:cNvPr name="TextBox 4" id="4"/>
          <p:cNvSpPr txBox="true"/>
          <p:nvPr/>
        </p:nvSpPr>
        <p:spPr>
          <a:xfrm rot="0">
            <a:off x="1633442" y="4465885"/>
            <a:ext cx="13757600" cy="1877695"/>
          </a:xfrm>
          <a:prstGeom prst="rect">
            <a:avLst/>
          </a:prstGeom>
        </p:spPr>
        <p:txBody>
          <a:bodyPr anchor="t" rtlCol="false" tIns="0" lIns="0" bIns="0" rIns="0">
            <a:spAutoFit/>
          </a:bodyPr>
          <a:lstStyle/>
          <a:p>
            <a:pPr algn="l" marL="690881" indent="-345440" lvl="1">
              <a:lnSpc>
                <a:spcPts val="3680"/>
              </a:lnSpc>
              <a:buFont typeface="Arial"/>
              <a:buChar char="•"/>
            </a:pPr>
            <a:r>
              <a:rPr lang="en-US" sz="3200" spc="486">
                <a:solidFill>
                  <a:srgbClr val="21264D"/>
                </a:solidFill>
                <a:latin typeface="Bree Serif"/>
                <a:ea typeface="Bree Serif"/>
                <a:cs typeface="Bree Serif"/>
                <a:sym typeface="Bree Serif"/>
              </a:rPr>
              <a:t>DENGAN SEMANGAT KETERBUKAAN, DINAS KESEHATAN PROVINSI KALIMANTAN TENGAH SIAP MEMBERIKAN LAYANAN INFORMASI PUBLIK YANG LEBIH CEPAT, MUDAH DAN TERPERCAYA.</a:t>
            </a:r>
          </a:p>
        </p:txBody>
      </p:sp>
      <p:sp>
        <p:nvSpPr>
          <p:cNvPr name="TextBox 5" id="5"/>
          <p:cNvSpPr txBox="true"/>
          <p:nvPr/>
        </p:nvSpPr>
        <p:spPr>
          <a:xfrm rot="0">
            <a:off x="1633442" y="6550668"/>
            <a:ext cx="13757600" cy="944245"/>
          </a:xfrm>
          <a:prstGeom prst="rect">
            <a:avLst/>
          </a:prstGeom>
        </p:spPr>
        <p:txBody>
          <a:bodyPr anchor="t" rtlCol="false" tIns="0" lIns="0" bIns="0" rIns="0">
            <a:spAutoFit/>
          </a:bodyPr>
          <a:lstStyle/>
          <a:p>
            <a:pPr algn="l" marL="690881" indent="-345440" lvl="1">
              <a:lnSpc>
                <a:spcPts val="3680"/>
              </a:lnSpc>
              <a:buFont typeface="Arial"/>
              <a:buChar char="•"/>
            </a:pPr>
            <a:r>
              <a:rPr lang="en-US" sz="3200" spc="486">
                <a:solidFill>
                  <a:srgbClr val="21264D"/>
                </a:solidFill>
                <a:latin typeface="Bree Serif"/>
                <a:ea typeface="Bree Serif"/>
                <a:cs typeface="Bree Serif"/>
                <a:sym typeface="Bree Serif"/>
              </a:rPr>
              <a:t>TRANSPARAN, INFORMATIF, DAN RESPONSIP UNTUK KALIMANTAN TENGAH SEHAT.</a:t>
            </a:r>
          </a:p>
        </p:txBody>
      </p:sp>
      <p:grpSp>
        <p:nvGrpSpPr>
          <p:cNvPr name="Group 6" id="6"/>
          <p:cNvGrpSpPr/>
          <p:nvPr/>
        </p:nvGrpSpPr>
        <p:grpSpPr>
          <a:xfrm rot="-5400000">
            <a:off x="14782101" y="5743951"/>
            <a:ext cx="6447297" cy="6735058"/>
            <a:chOff x="0" y="0"/>
            <a:chExt cx="8596395" cy="8980077"/>
          </a:xfrm>
        </p:grpSpPr>
        <p:grpSp>
          <p:nvGrpSpPr>
            <p:cNvPr name="Group 7" id="7"/>
            <p:cNvGrpSpPr/>
            <p:nvPr/>
          </p:nvGrpSpPr>
          <p:grpSpPr>
            <a:xfrm rot="-2700000">
              <a:off x="920215" y="3022151"/>
              <a:ext cx="5283969" cy="4791452"/>
              <a:chOff x="0" y="0"/>
              <a:chExt cx="812800" cy="737039"/>
            </a:xfrm>
          </p:grpSpPr>
          <p:sp>
            <p:nvSpPr>
              <p:cNvPr name="Freeform 8" id="8"/>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F4F4F4"/>
              </a:solidFill>
            </p:spPr>
          </p:sp>
          <p:sp>
            <p:nvSpPr>
              <p:cNvPr name="TextBox 9" id="9"/>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10" id="10"/>
            <p:cNvGrpSpPr/>
            <p:nvPr/>
          </p:nvGrpSpPr>
          <p:grpSpPr>
            <a:xfrm rot="-2700000">
              <a:off x="1698293" y="1166473"/>
              <a:ext cx="5283969" cy="4791452"/>
              <a:chOff x="0" y="0"/>
              <a:chExt cx="812800" cy="737039"/>
            </a:xfrm>
          </p:grpSpPr>
          <p:sp>
            <p:nvSpPr>
              <p:cNvPr name="Freeform 11" id="11"/>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FFBB01"/>
              </a:solidFill>
            </p:spPr>
          </p:sp>
          <p:sp>
            <p:nvSpPr>
              <p:cNvPr name="TextBox 12" id="12"/>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13" id="13"/>
            <p:cNvGrpSpPr/>
            <p:nvPr/>
          </p:nvGrpSpPr>
          <p:grpSpPr>
            <a:xfrm rot="-2700000">
              <a:off x="1698293" y="3002658"/>
              <a:ext cx="5283969" cy="4791452"/>
              <a:chOff x="0" y="0"/>
              <a:chExt cx="812800" cy="737039"/>
            </a:xfrm>
          </p:grpSpPr>
          <p:sp>
            <p:nvSpPr>
              <p:cNvPr name="Freeform 14" id="14"/>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21264D"/>
              </a:solidFill>
            </p:spPr>
          </p:sp>
          <p:sp>
            <p:nvSpPr>
              <p:cNvPr name="TextBox 15" id="15"/>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16" id="16"/>
            <p:cNvGrpSpPr/>
            <p:nvPr/>
          </p:nvGrpSpPr>
          <p:grpSpPr>
            <a:xfrm rot="-2700000">
              <a:off x="2327702" y="3002658"/>
              <a:ext cx="5283969" cy="4791452"/>
              <a:chOff x="0" y="0"/>
              <a:chExt cx="812800" cy="737039"/>
            </a:xfrm>
          </p:grpSpPr>
          <p:sp>
            <p:nvSpPr>
              <p:cNvPr name="Freeform 17" id="17"/>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000000">
                  <a:alpha val="0"/>
                </a:srgbClr>
              </a:solidFill>
              <a:ln w="28575" cap="sq">
                <a:solidFill>
                  <a:srgbClr val="FFFFFF"/>
                </a:solidFill>
                <a:prstDash val="solid"/>
                <a:miter/>
              </a:ln>
            </p:spPr>
          </p:sp>
          <p:sp>
            <p:nvSpPr>
              <p:cNvPr name="TextBox 18" id="18"/>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19" id="19"/>
            <p:cNvGrpSpPr/>
            <p:nvPr/>
          </p:nvGrpSpPr>
          <p:grpSpPr>
            <a:xfrm rot="-2700000">
              <a:off x="2392211" y="1166473"/>
              <a:ext cx="5283969" cy="4791452"/>
              <a:chOff x="0" y="0"/>
              <a:chExt cx="812800" cy="737039"/>
            </a:xfrm>
          </p:grpSpPr>
          <p:sp>
            <p:nvSpPr>
              <p:cNvPr name="Freeform 20" id="20"/>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000000">
                  <a:alpha val="0"/>
                </a:srgbClr>
              </a:solidFill>
              <a:ln w="28575" cap="sq">
                <a:solidFill>
                  <a:srgbClr val="FFFFFF"/>
                </a:solidFill>
                <a:prstDash val="solid"/>
                <a:miter/>
              </a:ln>
            </p:spPr>
          </p:sp>
          <p:sp>
            <p:nvSpPr>
              <p:cNvPr name="TextBox 21" id="21"/>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grpSp>
        <p:nvGrpSpPr>
          <p:cNvPr name="Group 22" id="22"/>
          <p:cNvGrpSpPr/>
          <p:nvPr/>
        </p:nvGrpSpPr>
        <p:grpSpPr>
          <a:xfrm rot="-5400000">
            <a:off x="-2482642" y="-3984585"/>
            <a:ext cx="6447297" cy="6735058"/>
            <a:chOff x="0" y="0"/>
            <a:chExt cx="8596395" cy="8980077"/>
          </a:xfrm>
        </p:grpSpPr>
        <p:grpSp>
          <p:nvGrpSpPr>
            <p:cNvPr name="Group 23" id="23"/>
            <p:cNvGrpSpPr/>
            <p:nvPr/>
          </p:nvGrpSpPr>
          <p:grpSpPr>
            <a:xfrm rot="-2700000">
              <a:off x="920215" y="3022151"/>
              <a:ext cx="5283969" cy="4791452"/>
              <a:chOff x="0" y="0"/>
              <a:chExt cx="812800" cy="737039"/>
            </a:xfrm>
          </p:grpSpPr>
          <p:sp>
            <p:nvSpPr>
              <p:cNvPr name="Freeform 24" id="24"/>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F4F4F4"/>
              </a:solidFill>
            </p:spPr>
          </p:sp>
          <p:sp>
            <p:nvSpPr>
              <p:cNvPr name="TextBox 25" id="25"/>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26" id="26"/>
            <p:cNvGrpSpPr/>
            <p:nvPr/>
          </p:nvGrpSpPr>
          <p:grpSpPr>
            <a:xfrm rot="-2700000">
              <a:off x="1698293" y="1166473"/>
              <a:ext cx="5283969" cy="4791452"/>
              <a:chOff x="0" y="0"/>
              <a:chExt cx="812800" cy="737039"/>
            </a:xfrm>
          </p:grpSpPr>
          <p:sp>
            <p:nvSpPr>
              <p:cNvPr name="Freeform 27" id="27"/>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FFBB01"/>
              </a:solidFill>
            </p:spPr>
          </p:sp>
          <p:sp>
            <p:nvSpPr>
              <p:cNvPr name="TextBox 28" id="28"/>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29" id="29"/>
            <p:cNvGrpSpPr/>
            <p:nvPr/>
          </p:nvGrpSpPr>
          <p:grpSpPr>
            <a:xfrm rot="-2700000">
              <a:off x="1698293" y="3002658"/>
              <a:ext cx="5283969" cy="4791452"/>
              <a:chOff x="0" y="0"/>
              <a:chExt cx="812800" cy="737039"/>
            </a:xfrm>
          </p:grpSpPr>
          <p:sp>
            <p:nvSpPr>
              <p:cNvPr name="Freeform 30" id="30"/>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21264D"/>
              </a:solidFill>
            </p:spPr>
          </p:sp>
          <p:sp>
            <p:nvSpPr>
              <p:cNvPr name="TextBox 31" id="31"/>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32" id="32"/>
            <p:cNvGrpSpPr/>
            <p:nvPr/>
          </p:nvGrpSpPr>
          <p:grpSpPr>
            <a:xfrm rot="-2700000">
              <a:off x="2327702" y="3002658"/>
              <a:ext cx="5283969" cy="4791452"/>
              <a:chOff x="0" y="0"/>
              <a:chExt cx="812800" cy="737039"/>
            </a:xfrm>
          </p:grpSpPr>
          <p:sp>
            <p:nvSpPr>
              <p:cNvPr name="Freeform 33" id="33"/>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000000">
                  <a:alpha val="0"/>
                </a:srgbClr>
              </a:solidFill>
              <a:ln w="28575" cap="sq">
                <a:solidFill>
                  <a:srgbClr val="FFFFFF"/>
                </a:solidFill>
                <a:prstDash val="solid"/>
                <a:miter/>
              </a:ln>
            </p:spPr>
          </p:sp>
          <p:sp>
            <p:nvSpPr>
              <p:cNvPr name="TextBox 34" id="34"/>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nvGrpSpPr>
            <p:cNvPr name="Group 35" id="35"/>
            <p:cNvGrpSpPr/>
            <p:nvPr/>
          </p:nvGrpSpPr>
          <p:grpSpPr>
            <a:xfrm rot="-2700000">
              <a:off x="2392211" y="1166473"/>
              <a:ext cx="5283969" cy="4791452"/>
              <a:chOff x="0" y="0"/>
              <a:chExt cx="812800" cy="737039"/>
            </a:xfrm>
          </p:grpSpPr>
          <p:sp>
            <p:nvSpPr>
              <p:cNvPr name="Freeform 36" id="36"/>
              <p:cNvSpPr/>
              <p:nvPr/>
            </p:nvSpPr>
            <p:spPr>
              <a:xfrm flipH="false" flipV="false" rot="0">
                <a:off x="0" y="0"/>
                <a:ext cx="812800" cy="737039"/>
              </a:xfrm>
              <a:custGeom>
                <a:avLst/>
                <a:gdLst/>
                <a:ahLst/>
                <a:cxnLst/>
                <a:rect r="r" b="b" t="t" l="l"/>
                <a:pathLst>
                  <a:path h="737039" w="812800">
                    <a:moveTo>
                      <a:pt x="0" y="0"/>
                    </a:moveTo>
                    <a:lnTo>
                      <a:pt x="812800" y="0"/>
                    </a:lnTo>
                    <a:lnTo>
                      <a:pt x="812800" y="737039"/>
                    </a:lnTo>
                    <a:lnTo>
                      <a:pt x="0" y="737039"/>
                    </a:lnTo>
                    <a:close/>
                  </a:path>
                </a:pathLst>
              </a:custGeom>
              <a:solidFill>
                <a:srgbClr val="000000">
                  <a:alpha val="0"/>
                </a:srgbClr>
              </a:solidFill>
              <a:ln w="28575" cap="sq">
                <a:solidFill>
                  <a:srgbClr val="FFFFFF"/>
                </a:solidFill>
                <a:prstDash val="solid"/>
                <a:miter/>
              </a:ln>
            </p:spPr>
          </p:sp>
          <p:sp>
            <p:nvSpPr>
              <p:cNvPr name="TextBox 37" id="37"/>
              <p:cNvSpPr txBox="true"/>
              <p:nvPr/>
            </p:nvSpPr>
            <p:spPr>
              <a:xfrm>
                <a:off x="0" y="-38100"/>
                <a:ext cx="812800" cy="775139"/>
              </a:xfrm>
              <a:prstGeom prst="rect">
                <a:avLst/>
              </a:prstGeom>
            </p:spPr>
            <p:txBody>
              <a:bodyPr anchor="ctr" rtlCol="false" tIns="38189" lIns="38189" bIns="38189" rIns="38189"/>
              <a:lstStyle/>
              <a:p>
                <a:pPr algn="ctr">
                  <a:lnSpc>
                    <a:spcPts val="2659"/>
                  </a:lnSpc>
                  <a:spcBef>
                    <a:spcPct val="0"/>
                  </a:spcBef>
                </a:pPr>
              </a:p>
            </p:txBody>
          </p:sp>
        </p:grpSp>
      </p:gr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5325267" y="-2294192"/>
            <a:ext cx="12962733" cy="12962733"/>
            <a:chOff x="0" y="0"/>
            <a:chExt cx="6350000" cy="6350000"/>
          </a:xfrm>
        </p:grpSpPr>
        <p:sp>
          <p:nvSpPr>
            <p:cNvPr name="Freeform 3" id="3"/>
            <p:cNvSpPr/>
            <p:nvPr/>
          </p:nvSpPr>
          <p:spPr>
            <a:xfrm flipH="false" flipV="false" rot="0">
              <a:off x="-95377" y="-95377"/>
              <a:ext cx="6540754" cy="6540754"/>
            </a:xfrm>
            <a:custGeom>
              <a:avLst/>
              <a:gdLst/>
              <a:ahLst/>
              <a:cxnLst/>
              <a:rect r="r" b="b" t="t" l="l"/>
              <a:pathLst>
                <a:path h="6540754" w="6540754">
                  <a:moveTo>
                    <a:pt x="6540754" y="0"/>
                  </a:moveTo>
                  <a:lnTo>
                    <a:pt x="0" y="6540754"/>
                  </a:lnTo>
                  <a:lnTo>
                    <a:pt x="6540754" y="6540754"/>
                  </a:lnTo>
                  <a:close/>
                </a:path>
              </a:pathLst>
            </a:custGeom>
            <a:blipFill>
              <a:blip r:embed="rId2"/>
              <a:stretch>
                <a:fillRect l="-24931" t="0" r="-24931" b="0"/>
              </a:stretch>
            </a:blipFill>
          </p:spPr>
        </p:sp>
      </p:grpSp>
      <p:grpSp>
        <p:nvGrpSpPr>
          <p:cNvPr name="Group 4" id="4"/>
          <p:cNvGrpSpPr/>
          <p:nvPr/>
        </p:nvGrpSpPr>
        <p:grpSpPr>
          <a:xfrm rot="-2700000">
            <a:off x="2023374" y="8628063"/>
            <a:ext cx="4802710" cy="4802710"/>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4F4F4"/>
            </a:solidFill>
          </p:spPr>
        </p:sp>
        <p:sp>
          <p:nvSpPr>
            <p:cNvPr name="TextBox 6" id="6"/>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7" id="7"/>
          <p:cNvGrpSpPr/>
          <p:nvPr/>
        </p:nvGrpSpPr>
        <p:grpSpPr>
          <a:xfrm rot="-2700000">
            <a:off x="11844164" y="-3447868"/>
            <a:ext cx="4802710" cy="4802710"/>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9" id="9"/>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10" id="10"/>
          <p:cNvGrpSpPr/>
          <p:nvPr/>
        </p:nvGrpSpPr>
        <p:grpSpPr>
          <a:xfrm rot="-2700000">
            <a:off x="-472116" y="8263609"/>
            <a:ext cx="4802710" cy="4802710"/>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FBB01"/>
            </a:solidFill>
          </p:spPr>
        </p:sp>
        <p:sp>
          <p:nvSpPr>
            <p:cNvPr name="TextBox 12" id="12"/>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13" id="13"/>
          <p:cNvGrpSpPr/>
          <p:nvPr/>
        </p:nvGrpSpPr>
        <p:grpSpPr>
          <a:xfrm rot="-2700000">
            <a:off x="14876362" y="-2204368"/>
            <a:ext cx="4802710" cy="4802710"/>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5" id="15"/>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16" id="16"/>
          <p:cNvGrpSpPr/>
          <p:nvPr/>
        </p:nvGrpSpPr>
        <p:grpSpPr>
          <a:xfrm rot="-2700000">
            <a:off x="2045097" y="9507110"/>
            <a:ext cx="4802710" cy="4802710"/>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21264D"/>
            </a:solidFill>
          </p:spPr>
        </p:sp>
        <p:sp>
          <p:nvSpPr>
            <p:cNvPr name="TextBox 18" id="18"/>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19" id="19"/>
          <p:cNvGrpSpPr/>
          <p:nvPr/>
        </p:nvGrpSpPr>
        <p:grpSpPr>
          <a:xfrm rot="-2700000">
            <a:off x="11844164" y="-4057466"/>
            <a:ext cx="4802710" cy="4802710"/>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38100" cap="sq">
              <a:solidFill>
                <a:srgbClr val="FFFFFF"/>
              </a:solidFill>
              <a:prstDash val="solid"/>
              <a:miter/>
            </a:ln>
          </p:spPr>
        </p:sp>
        <p:sp>
          <p:nvSpPr>
            <p:cNvPr name="TextBox 21" id="21"/>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22" id="22"/>
          <p:cNvGrpSpPr/>
          <p:nvPr/>
        </p:nvGrpSpPr>
        <p:grpSpPr>
          <a:xfrm rot="-2700000">
            <a:off x="2045097" y="10075771"/>
            <a:ext cx="4802710" cy="4802710"/>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38100" cap="sq">
              <a:solidFill>
                <a:srgbClr val="FFFFFF"/>
              </a:solidFill>
              <a:prstDash val="solid"/>
              <a:miter/>
            </a:ln>
          </p:spPr>
        </p:sp>
        <p:sp>
          <p:nvSpPr>
            <p:cNvPr name="TextBox 24" id="24"/>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25" id="25"/>
          <p:cNvGrpSpPr/>
          <p:nvPr/>
        </p:nvGrpSpPr>
        <p:grpSpPr>
          <a:xfrm rot="-2700000">
            <a:off x="14876362" y="-3233068"/>
            <a:ext cx="4802710" cy="4802710"/>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38100" cap="sq">
              <a:solidFill>
                <a:srgbClr val="FFFFFF"/>
              </a:solidFill>
              <a:prstDash val="solid"/>
              <a:miter/>
            </a:ln>
          </p:spPr>
        </p:sp>
        <p:sp>
          <p:nvSpPr>
            <p:cNvPr name="TextBox 27" id="27"/>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28" id="28"/>
          <p:cNvGrpSpPr/>
          <p:nvPr/>
        </p:nvGrpSpPr>
        <p:grpSpPr>
          <a:xfrm rot="-2700000">
            <a:off x="-472116" y="8912205"/>
            <a:ext cx="4802710" cy="4802710"/>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00000">
                <a:alpha val="0"/>
              </a:srgbClr>
            </a:solidFill>
            <a:ln w="38100" cap="sq">
              <a:solidFill>
                <a:srgbClr val="FFFFFF"/>
              </a:solidFill>
              <a:prstDash val="solid"/>
              <a:miter/>
            </a:ln>
          </p:spPr>
        </p:sp>
        <p:sp>
          <p:nvSpPr>
            <p:cNvPr name="TextBox 30" id="30"/>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31" id="31"/>
          <p:cNvSpPr/>
          <p:nvPr/>
        </p:nvSpPr>
        <p:spPr>
          <a:xfrm flipH="false" flipV="false" rot="0">
            <a:off x="-3076309" y="209058"/>
            <a:ext cx="3657600" cy="2007108"/>
          </a:xfrm>
          <a:custGeom>
            <a:avLst/>
            <a:gdLst/>
            <a:ahLst/>
            <a:cxnLst/>
            <a:rect r="r" b="b" t="t" l="l"/>
            <a:pathLst>
              <a:path h="2007108" w="3657600">
                <a:moveTo>
                  <a:pt x="0" y="0"/>
                </a:moveTo>
                <a:lnTo>
                  <a:pt x="3657600" y="0"/>
                </a:lnTo>
                <a:lnTo>
                  <a:pt x="3657600" y="2007108"/>
                </a:lnTo>
                <a:lnTo>
                  <a:pt x="0" y="200710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2" id="32"/>
          <p:cNvSpPr/>
          <p:nvPr/>
        </p:nvSpPr>
        <p:spPr>
          <a:xfrm flipH="false" flipV="false" rot="0">
            <a:off x="11177711" y="1739917"/>
            <a:ext cx="6864496" cy="7813567"/>
          </a:xfrm>
          <a:custGeom>
            <a:avLst/>
            <a:gdLst/>
            <a:ahLst/>
            <a:cxnLst/>
            <a:rect r="r" b="b" t="t" l="l"/>
            <a:pathLst>
              <a:path h="7813567" w="6864496">
                <a:moveTo>
                  <a:pt x="0" y="0"/>
                </a:moveTo>
                <a:lnTo>
                  <a:pt x="6864496" y="0"/>
                </a:lnTo>
                <a:lnTo>
                  <a:pt x="6864496" y="7813567"/>
                </a:lnTo>
                <a:lnTo>
                  <a:pt x="0" y="7813567"/>
                </a:lnTo>
                <a:lnTo>
                  <a:pt x="0" y="0"/>
                </a:lnTo>
                <a:close/>
              </a:path>
            </a:pathLst>
          </a:custGeom>
          <a:blipFill>
            <a:blip r:embed="rId5"/>
            <a:stretch>
              <a:fillRect l="-34628" t="0" r="-37292" b="0"/>
            </a:stretch>
          </a:blipFill>
        </p:spPr>
      </p:sp>
      <p:grpSp>
        <p:nvGrpSpPr>
          <p:cNvPr name="Group 33" id="33"/>
          <p:cNvGrpSpPr/>
          <p:nvPr/>
        </p:nvGrpSpPr>
        <p:grpSpPr>
          <a:xfrm rot="0">
            <a:off x="12034745" y="8755533"/>
            <a:ext cx="4798414" cy="1567259"/>
            <a:chOff x="0" y="0"/>
            <a:chExt cx="6397886" cy="2089678"/>
          </a:xfrm>
        </p:grpSpPr>
        <p:grpSp>
          <p:nvGrpSpPr>
            <p:cNvPr name="Group 34" id="34"/>
            <p:cNvGrpSpPr/>
            <p:nvPr/>
          </p:nvGrpSpPr>
          <p:grpSpPr>
            <a:xfrm rot="0">
              <a:off x="297729" y="437787"/>
              <a:ext cx="5590989" cy="1225659"/>
              <a:chOff x="0" y="0"/>
              <a:chExt cx="620853" cy="136104"/>
            </a:xfrm>
          </p:grpSpPr>
          <p:sp>
            <p:nvSpPr>
              <p:cNvPr name="Freeform 35" id="35"/>
              <p:cNvSpPr/>
              <p:nvPr/>
            </p:nvSpPr>
            <p:spPr>
              <a:xfrm flipH="false" flipV="false" rot="0">
                <a:off x="0" y="0"/>
                <a:ext cx="620853" cy="136104"/>
              </a:xfrm>
              <a:custGeom>
                <a:avLst/>
                <a:gdLst/>
                <a:ahLst/>
                <a:cxnLst/>
                <a:rect r="r" b="b" t="t" l="l"/>
                <a:pathLst>
                  <a:path h="136104" w="620853">
                    <a:moveTo>
                      <a:pt x="26712" y="0"/>
                    </a:moveTo>
                    <a:lnTo>
                      <a:pt x="594141" y="0"/>
                    </a:lnTo>
                    <a:cubicBezTo>
                      <a:pt x="608894" y="0"/>
                      <a:pt x="620853" y="11960"/>
                      <a:pt x="620853" y="26712"/>
                    </a:cubicBezTo>
                    <a:lnTo>
                      <a:pt x="620853" y="109391"/>
                    </a:lnTo>
                    <a:cubicBezTo>
                      <a:pt x="620853" y="116476"/>
                      <a:pt x="618039" y="123270"/>
                      <a:pt x="613029" y="128280"/>
                    </a:cubicBezTo>
                    <a:cubicBezTo>
                      <a:pt x="608020" y="133289"/>
                      <a:pt x="601226" y="136104"/>
                      <a:pt x="594141" y="136104"/>
                    </a:cubicBezTo>
                    <a:lnTo>
                      <a:pt x="26712" y="136104"/>
                    </a:lnTo>
                    <a:cubicBezTo>
                      <a:pt x="19628" y="136104"/>
                      <a:pt x="12833" y="133289"/>
                      <a:pt x="7824" y="128280"/>
                    </a:cubicBezTo>
                    <a:cubicBezTo>
                      <a:pt x="2814" y="123270"/>
                      <a:pt x="0" y="116476"/>
                      <a:pt x="0" y="109391"/>
                    </a:cubicBezTo>
                    <a:lnTo>
                      <a:pt x="0" y="26712"/>
                    </a:lnTo>
                    <a:cubicBezTo>
                      <a:pt x="0" y="19628"/>
                      <a:pt x="2814" y="12833"/>
                      <a:pt x="7824" y="7824"/>
                    </a:cubicBezTo>
                    <a:cubicBezTo>
                      <a:pt x="12833" y="2814"/>
                      <a:pt x="19628" y="0"/>
                      <a:pt x="26712" y="0"/>
                    </a:cubicBezTo>
                    <a:close/>
                  </a:path>
                </a:pathLst>
              </a:custGeom>
              <a:solidFill>
                <a:srgbClr val="5271FF"/>
              </a:solidFill>
              <a:ln w="28575" cap="sq">
                <a:solidFill>
                  <a:srgbClr val="FEFEFE"/>
                </a:solidFill>
                <a:prstDash val="solid"/>
                <a:miter/>
              </a:ln>
            </p:spPr>
          </p:sp>
          <p:sp>
            <p:nvSpPr>
              <p:cNvPr name="TextBox 36" id="36"/>
              <p:cNvSpPr txBox="true"/>
              <p:nvPr/>
            </p:nvSpPr>
            <p:spPr>
              <a:xfrm>
                <a:off x="0" y="9525"/>
                <a:ext cx="620853" cy="126579"/>
              </a:xfrm>
              <a:prstGeom prst="rect">
                <a:avLst/>
              </a:prstGeom>
            </p:spPr>
            <p:txBody>
              <a:bodyPr anchor="ctr" rtlCol="false" tIns="81195" lIns="81195" bIns="81195" rIns="81195"/>
              <a:lstStyle/>
              <a:p>
                <a:pPr algn="ctr">
                  <a:lnSpc>
                    <a:spcPts val="2158"/>
                  </a:lnSpc>
                </a:pPr>
              </a:p>
            </p:txBody>
          </p:sp>
        </p:grpSp>
        <p:grpSp>
          <p:nvGrpSpPr>
            <p:cNvPr name="Group 37" id="37"/>
            <p:cNvGrpSpPr/>
            <p:nvPr/>
          </p:nvGrpSpPr>
          <p:grpSpPr>
            <a:xfrm rot="0">
              <a:off x="297729" y="1057227"/>
              <a:ext cx="5590989" cy="748471"/>
              <a:chOff x="0" y="0"/>
              <a:chExt cx="620853" cy="83114"/>
            </a:xfrm>
          </p:grpSpPr>
          <p:sp>
            <p:nvSpPr>
              <p:cNvPr name="Freeform 38" id="38"/>
              <p:cNvSpPr/>
              <p:nvPr/>
            </p:nvSpPr>
            <p:spPr>
              <a:xfrm flipH="false" flipV="false" rot="0">
                <a:off x="0" y="0"/>
                <a:ext cx="620853" cy="83114"/>
              </a:xfrm>
              <a:custGeom>
                <a:avLst/>
                <a:gdLst/>
                <a:ahLst/>
                <a:cxnLst/>
                <a:rect r="r" b="b" t="t" l="l"/>
                <a:pathLst>
                  <a:path h="83114" w="620853">
                    <a:moveTo>
                      <a:pt x="28767" y="0"/>
                    </a:moveTo>
                    <a:lnTo>
                      <a:pt x="592086" y="0"/>
                    </a:lnTo>
                    <a:cubicBezTo>
                      <a:pt x="607974" y="0"/>
                      <a:pt x="620853" y="12879"/>
                      <a:pt x="620853" y="28767"/>
                    </a:cubicBezTo>
                    <a:lnTo>
                      <a:pt x="620853" y="54347"/>
                    </a:lnTo>
                    <a:cubicBezTo>
                      <a:pt x="620853" y="61977"/>
                      <a:pt x="617823" y="69294"/>
                      <a:pt x="612428" y="74689"/>
                    </a:cubicBezTo>
                    <a:cubicBezTo>
                      <a:pt x="607033" y="80083"/>
                      <a:pt x="599716" y="83114"/>
                      <a:pt x="592086" y="83114"/>
                    </a:cubicBezTo>
                    <a:lnTo>
                      <a:pt x="28767" y="83114"/>
                    </a:lnTo>
                    <a:cubicBezTo>
                      <a:pt x="21138" y="83114"/>
                      <a:pt x="13821" y="80083"/>
                      <a:pt x="8426" y="74689"/>
                    </a:cubicBezTo>
                    <a:cubicBezTo>
                      <a:pt x="3031" y="69294"/>
                      <a:pt x="0" y="61977"/>
                      <a:pt x="0" y="54347"/>
                    </a:cubicBezTo>
                    <a:lnTo>
                      <a:pt x="0" y="28767"/>
                    </a:lnTo>
                    <a:cubicBezTo>
                      <a:pt x="0" y="21138"/>
                      <a:pt x="3031" y="13821"/>
                      <a:pt x="8426" y="8426"/>
                    </a:cubicBezTo>
                    <a:cubicBezTo>
                      <a:pt x="13821" y="3031"/>
                      <a:pt x="21138" y="0"/>
                      <a:pt x="28767" y="0"/>
                    </a:cubicBezTo>
                    <a:close/>
                  </a:path>
                </a:pathLst>
              </a:custGeom>
              <a:solidFill>
                <a:srgbClr val="FFFFFF"/>
              </a:solidFill>
              <a:ln w="28575" cap="sq">
                <a:solidFill>
                  <a:srgbClr val="FEFEFE"/>
                </a:solidFill>
                <a:prstDash val="solid"/>
                <a:miter/>
              </a:ln>
            </p:spPr>
          </p:sp>
          <p:sp>
            <p:nvSpPr>
              <p:cNvPr name="TextBox 39" id="39"/>
              <p:cNvSpPr txBox="true"/>
              <p:nvPr/>
            </p:nvSpPr>
            <p:spPr>
              <a:xfrm>
                <a:off x="0" y="9525"/>
                <a:ext cx="620853" cy="73589"/>
              </a:xfrm>
              <a:prstGeom prst="rect">
                <a:avLst/>
              </a:prstGeom>
            </p:spPr>
            <p:txBody>
              <a:bodyPr anchor="ctr" rtlCol="false" tIns="81195" lIns="81195" bIns="81195" rIns="81195"/>
              <a:lstStyle/>
              <a:p>
                <a:pPr algn="ctr">
                  <a:lnSpc>
                    <a:spcPts val="2158"/>
                  </a:lnSpc>
                </a:pPr>
              </a:p>
            </p:txBody>
          </p:sp>
        </p:grpSp>
        <p:sp>
          <p:nvSpPr>
            <p:cNvPr name="TextBox 40" id="40"/>
            <p:cNvSpPr txBox="true"/>
            <p:nvPr/>
          </p:nvSpPr>
          <p:spPr>
            <a:xfrm rot="0">
              <a:off x="329902" y="1110975"/>
              <a:ext cx="5688461" cy="606749"/>
            </a:xfrm>
            <a:prstGeom prst="rect">
              <a:avLst/>
            </a:prstGeom>
          </p:spPr>
          <p:txBody>
            <a:bodyPr anchor="t" rtlCol="false" tIns="0" lIns="0" bIns="0" rIns="0">
              <a:spAutoFit/>
            </a:bodyPr>
            <a:lstStyle/>
            <a:p>
              <a:pPr algn="ctr">
                <a:lnSpc>
                  <a:spcPts val="1780"/>
                </a:lnSpc>
              </a:pPr>
              <a:r>
                <a:rPr lang="en-US" sz="1548" spc="131">
                  <a:solidFill>
                    <a:srgbClr val="A65810"/>
                  </a:solidFill>
                  <a:latin typeface="The Youngest Serif"/>
                  <a:ea typeface="The Youngest Serif"/>
                  <a:cs typeface="The Youngest Serif"/>
                  <a:sym typeface="The Youngest Serif"/>
                </a:rPr>
                <a:t>Kepala Dinas Kesehatan</a:t>
              </a:r>
            </a:p>
            <a:p>
              <a:pPr algn="ctr">
                <a:lnSpc>
                  <a:spcPts val="1780"/>
                </a:lnSpc>
              </a:pPr>
              <a:r>
                <a:rPr lang="en-US" sz="1548" spc="131">
                  <a:solidFill>
                    <a:srgbClr val="A65810"/>
                  </a:solidFill>
                  <a:latin typeface="The Youngest Serif"/>
                  <a:ea typeface="The Youngest Serif"/>
                  <a:cs typeface="The Youngest Serif"/>
                  <a:sym typeface="The Youngest Serif"/>
                </a:rPr>
                <a:t>Provinsi Kalimantan Tengah</a:t>
              </a:r>
            </a:p>
          </p:txBody>
        </p:sp>
        <p:sp>
          <p:nvSpPr>
            <p:cNvPr name="TextBox 41" id="41"/>
            <p:cNvSpPr txBox="true"/>
            <p:nvPr/>
          </p:nvSpPr>
          <p:spPr>
            <a:xfrm rot="0">
              <a:off x="610184" y="646892"/>
              <a:ext cx="5127897" cy="308523"/>
            </a:xfrm>
            <a:prstGeom prst="rect">
              <a:avLst/>
            </a:prstGeom>
          </p:spPr>
          <p:txBody>
            <a:bodyPr anchor="t" rtlCol="false" tIns="0" lIns="0" bIns="0" rIns="0">
              <a:spAutoFit/>
            </a:bodyPr>
            <a:lstStyle/>
            <a:p>
              <a:pPr algn="ctr">
                <a:lnSpc>
                  <a:spcPts val="1712"/>
                </a:lnSpc>
              </a:pPr>
              <a:r>
                <a:rPr lang="en-US" sz="1783">
                  <a:solidFill>
                    <a:srgbClr val="FFFFFF"/>
                  </a:solidFill>
                  <a:latin typeface="League Spartan"/>
                  <a:ea typeface="League Spartan"/>
                  <a:cs typeface="League Spartan"/>
                  <a:sym typeface="League Spartan"/>
                </a:rPr>
                <a:t>Dr. dr. Suyuti Syamsul, MPPM</a:t>
              </a:r>
            </a:p>
          </p:txBody>
        </p:sp>
        <p:sp>
          <p:nvSpPr>
            <p:cNvPr name="Freeform 42" id="42"/>
            <p:cNvSpPr/>
            <p:nvPr/>
          </p:nvSpPr>
          <p:spPr>
            <a:xfrm flipH="false" flipV="false" rot="0">
              <a:off x="0" y="0"/>
              <a:ext cx="659804" cy="2078124"/>
            </a:xfrm>
            <a:custGeom>
              <a:avLst/>
              <a:gdLst/>
              <a:ahLst/>
              <a:cxnLst/>
              <a:rect r="r" b="b" t="t" l="l"/>
              <a:pathLst>
                <a:path h="2078124" w="659804">
                  <a:moveTo>
                    <a:pt x="0" y="0"/>
                  </a:moveTo>
                  <a:lnTo>
                    <a:pt x="659804" y="0"/>
                  </a:lnTo>
                  <a:lnTo>
                    <a:pt x="659804" y="2078124"/>
                  </a:lnTo>
                  <a:lnTo>
                    <a:pt x="0" y="2078124"/>
                  </a:lnTo>
                  <a:lnTo>
                    <a:pt x="0" y="0"/>
                  </a:lnTo>
                  <a:close/>
                </a:path>
              </a:pathLst>
            </a:custGeom>
            <a:blipFill>
              <a:blip r:embed="rId6"/>
              <a:stretch>
                <a:fillRect l="0" t="0" r="0" b="0"/>
              </a:stretch>
            </a:blipFill>
          </p:spPr>
        </p:sp>
        <p:sp>
          <p:nvSpPr>
            <p:cNvPr name="Freeform 43" id="43"/>
            <p:cNvSpPr/>
            <p:nvPr/>
          </p:nvSpPr>
          <p:spPr>
            <a:xfrm flipH="false" flipV="false" rot="0">
              <a:off x="5738081" y="11554"/>
              <a:ext cx="659804" cy="2078124"/>
            </a:xfrm>
            <a:custGeom>
              <a:avLst/>
              <a:gdLst/>
              <a:ahLst/>
              <a:cxnLst/>
              <a:rect r="r" b="b" t="t" l="l"/>
              <a:pathLst>
                <a:path h="2078124" w="659804">
                  <a:moveTo>
                    <a:pt x="0" y="0"/>
                  </a:moveTo>
                  <a:lnTo>
                    <a:pt x="659805" y="0"/>
                  </a:lnTo>
                  <a:lnTo>
                    <a:pt x="659805" y="2078124"/>
                  </a:lnTo>
                  <a:lnTo>
                    <a:pt x="0" y="2078124"/>
                  </a:lnTo>
                  <a:lnTo>
                    <a:pt x="0" y="0"/>
                  </a:lnTo>
                  <a:close/>
                </a:path>
              </a:pathLst>
            </a:custGeom>
            <a:blipFill>
              <a:blip r:embed="rId6"/>
              <a:stretch>
                <a:fillRect l="0" t="0" r="0" b="0"/>
              </a:stretch>
            </a:blipFill>
          </p:spPr>
        </p:sp>
      </p:grpSp>
      <p:sp>
        <p:nvSpPr>
          <p:cNvPr name="TextBox 44" id="44"/>
          <p:cNvSpPr txBox="true"/>
          <p:nvPr/>
        </p:nvSpPr>
        <p:spPr>
          <a:xfrm rot="0">
            <a:off x="1141942" y="979417"/>
            <a:ext cx="9784007" cy="1737235"/>
          </a:xfrm>
          <a:prstGeom prst="rect">
            <a:avLst/>
          </a:prstGeom>
        </p:spPr>
        <p:txBody>
          <a:bodyPr anchor="t" rtlCol="false" tIns="0" lIns="0" bIns="0" rIns="0">
            <a:spAutoFit/>
          </a:bodyPr>
          <a:lstStyle/>
          <a:p>
            <a:pPr algn="l">
              <a:lnSpc>
                <a:spcPts val="12683"/>
              </a:lnSpc>
            </a:pPr>
            <a:r>
              <a:rPr lang="en-US" sz="11029" b="true">
                <a:solidFill>
                  <a:srgbClr val="000000"/>
                </a:solidFill>
                <a:latin typeface="Poppins Bold"/>
                <a:ea typeface="Poppins Bold"/>
                <a:cs typeface="Poppins Bold"/>
                <a:sym typeface="Poppins Bold"/>
              </a:rPr>
              <a:t>TERIMAKASIH</a:t>
            </a:r>
          </a:p>
        </p:txBody>
      </p:sp>
      <p:sp>
        <p:nvSpPr>
          <p:cNvPr name="TextBox 45" id="45"/>
          <p:cNvSpPr txBox="true"/>
          <p:nvPr/>
        </p:nvSpPr>
        <p:spPr>
          <a:xfrm rot="0">
            <a:off x="1633442" y="2797092"/>
            <a:ext cx="8200702" cy="1371748"/>
          </a:xfrm>
          <a:prstGeom prst="rect">
            <a:avLst/>
          </a:prstGeom>
        </p:spPr>
        <p:txBody>
          <a:bodyPr anchor="t" rtlCol="false" tIns="0" lIns="0" bIns="0" rIns="0">
            <a:spAutoFit/>
          </a:bodyPr>
          <a:lstStyle/>
          <a:p>
            <a:pPr algn="ctr">
              <a:lnSpc>
                <a:spcPts val="5292"/>
              </a:lnSpc>
            </a:pPr>
            <a:r>
              <a:rPr lang="en-US" sz="4602" spc="699">
                <a:solidFill>
                  <a:srgbClr val="21264D"/>
                </a:solidFill>
                <a:latin typeface="Poppins"/>
                <a:ea typeface="Poppins"/>
                <a:cs typeface="Poppins"/>
                <a:sym typeface="Poppins"/>
              </a:rPr>
              <a:t>SALAM KETERBUKAAN INFORMASI PUBLIK</a:t>
            </a:r>
          </a:p>
        </p:txBody>
      </p:sp>
      <p:sp>
        <p:nvSpPr>
          <p:cNvPr name="Freeform 46" id="46"/>
          <p:cNvSpPr/>
          <p:nvPr/>
        </p:nvSpPr>
        <p:spPr>
          <a:xfrm flipH="false" flipV="false" rot="0">
            <a:off x="4126915" y="4552780"/>
            <a:ext cx="2984155" cy="3536776"/>
          </a:xfrm>
          <a:custGeom>
            <a:avLst/>
            <a:gdLst/>
            <a:ahLst/>
            <a:cxnLst/>
            <a:rect r="r" b="b" t="t" l="l"/>
            <a:pathLst>
              <a:path h="3536776" w="2984155">
                <a:moveTo>
                  <a:pt x="0" y="0"/>
                </a:moveTo>
                <a:lnTo>
                  <a:pt x="2984155" y="0"/>
                </a:lnTo>
                <a:lnTo>
                  <a:pt x="2984155" y="3536776"/>
                </a:lnTo>
                <a:lnTo>
                  <a:pt x="0" y="3536776"/>
                </a:lnTo>
                <a:lnTo>
                  <a:pt x="0" y="0"/>
                </a:lnTo>
                <a:close/>
              </a:path>
            </a:pathLst>
          </a:custGeom>
          <a:blipFill>
            <a:blip r:embed="rId7"/>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DAG1oqvXPVA</dc:identifier>
  <dcterms:modified xsi:type="dcterms:W3CDTF">2011-08-01T06:04:30Z</dcterms:modified>
  <cp:revision>1</cp:revision>
  <dc:title>PAPARAN PPID UNTUK UJI PUBLIK TAHUN 2025</dc:title>
</cp:coreProperties>
</file>